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0C5AE2-0CE8-4BFE-95DA-6C7A865243D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19202E7-33E9-4890-A02A-4492E79F0A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7E68FB0-F528-4F7D-8B04-3B8BCD18307A}"/>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5" name="Espace réservé du pied de page 4">
            <a:extLst>
              <a:ext uri="{FF2B5EF4-FFF2-40B4-BE49-F238E27FC236}">
                <a16:creationId xmlns:a16="http://schemas.microsoft.com/office/drawing/2014/main" id="{D5963015-9678-4FC2-B100-66961E90589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DDB454-8ED4-448A-87B3-4E5801921EE4}"/>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3063673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F86371-0070-4E3D-9842-3C47A04E654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BB3623C-19CC-4F50-855E-D7C22465816F}"/>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9AA104E-2DFD-41DB-81C1-1905FDBC1914}"/>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5" name="Espace réservé du pied de page 4">
            <a:extLst>
              <a:ext uri="{FF2B5EF4-FFF2-40B4-BE49-F238E27FC236}">
                <a16:creationId xmlns:a16="http://schemas.microsoft.com/office/drawing/2014/main" id="{E8A01F6E-DBA8-4F3A-B07D-93ECB1EC63F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821ED80-8204-44FF-9652-333C6E2FFD96}"/>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1924028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8C7A008-F692-433C-9BDB-D9CF2E9C017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576C127-C545-4702-AC1E-044EF8F27709}"/>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A7BDB04-F2B3-48EB-A25B-F4DA374F63BE}"/>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5" name="Espace réservé du pied de page 4">
            <a:extLst>
              <a:ext uri="{FF2B5EF4-FFF2-40B4-BE49-F238E27FC236}">
                <a16:creationId xmlns:a16="http://schemas.microsoft.com/office/drawing/2014/main" id="{A955E836-0534-4574-9D10-9C683744071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D8AE06-3DA3-47C4-BFF1-0C39239FAE08}"/>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177685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8D693-6B79-4B48-A154-DCF1ED5AC7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19E50E3-4E2C-42DF-B528-E3E24CFB59DE}"/>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11984B-0BAC-4E71-AC0E-1040D79BC265}"/>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5" name="Espace réservé du pied de page 4">
            <a:extLst>
              <a:ext uri="{FF2B5EF4-FFF2-40B4-BE49-F238E27FC236}">
                <a16:creationId xmlns:a16="http://schemas.microsoft.com/office/drawing/2014/main" id="{757C72A4-CD1C-4600-918C-E80DF9D97CC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548436-1A26-4E85-8181-C1BF1DAFA7BF}"/>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3292043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AA96E8-3B32-42C9-9DB3-E3A329F1A31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80909F6-8895-4CDD-9C19-C29B589B96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B0532FA4-757A-4B97-BABA-9DCCB7712670}"/>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5" name="Espace réservé du pied de page 4">
            <a:extLst>
              <a:ext uri="{FF2B5EF4-FFF2-40B4-BE49-F238E27FC236}">
                <a16:creationId xmlns:a16="http://schemas.microsoft.com/office/drawing/2014/main" id="{E74E9BEF-3A05-4C27-9B7B-753FC2D70C7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6E7486-59C2-49CD-B77A-9DEB3233E70B}"/>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361367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96D825-CFBD-4119-A3F7-C546923B85E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BC45CE2-C491-4ADB-A35D-AB007A128BC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75FD829-E373-4151-86BD-CB425CA68A9A}"/>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F9C5CF4-4324-427A-AF3A-6B734D404C42}"/>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6" name="Espace réservé du pied de page 5">
            <a:extLst>
              <a:ext uri="{FF2B5EF4-FFF2-40B4-BE49-F238E27FC236}">
                <a16:creationId xmlns:a16="http://schemas.microsoft.com/office/drawing/2014/main" id="{4B1E9C5E-DC74-469F-9290-125DDFAAAF0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723A89A-52F1-47F9-8269-5439F983AD31}"/>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279766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B575B9-48D1-4D01-8B6D-2EF473D56F2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131F2CC-FF75-4BBC-AFD4-0A5BF2E587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4565F42-48C2-4170-A6A9-045E60D53B62}"/>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4B85DFE-95AC-4254-81C3-113036E6D2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60A33745-A3D0-45B4-9930-040112E0D205}"/>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4BF041A-B56F-4949-82D8-AC06BB496CA7}"/>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8" name="Espace réservé du pied de page 7">
            <a:extLst>
              <a:ext uri="{FF2B5EF4-FFF2-40B4-BE49-F238E27FC236}">
                <a16:creationId xmlns:a16="http://schemas.microsoft.com/office/drawing/2014/main" id="{B20FA4A3-A9DC-43D6-9FD0-57C1CFEC7F8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E93DEC8-32DE-47AA-8856-B049D6FEEACE}"/>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116070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DE1BEC-ED99-465D-A67E-AC03318D9AF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B0E1B00-8F6A-4FF3-8E4C-66C46C1FE27F}"/>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4" name="Espace réservé du pied de page 3">
            <a:extLst>
              <a:ext uri="{FF2B5EF4-FFF2-40B4-BE49-F238E27FC236}">
                <a16:creationId xmlns:a16="http://schemas.microsoft.com/office/drawing/2014/main" id="{43F77665-E8D3-4E6A-BF39-2EBD454E044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25AA3E9-1D86-4E0C-90CA-DF5614BCD664}"/>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201813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6777DFA-0A43-4E35-9749-4598A3E03E65}"/>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3" name="Espace réservé du pied de page 2">
            <a:extLst>
              <a:ext uri="{FF2B5EF4-FFF2-40B4-BE49-F238E27FC236}">
                <a16:creationId xmlns:a16="http://schemas.microsoft.com/office/drawing/2014/main" id="{51884CBF-4FD5-4698-8C58-EF0B2B242D2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03EAC53-11F0-47A7-87D1-4FB3F27DA253}"/>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2067797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1546F7-6C55-4F1A-8B64-762BC7A56F4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AC32102-91E4-4EFF-ABA4-60DC03AE3F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2385B4C-3E06-420D-9C37-02815962A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D999DD77-7A59-4983-B72E-3B81D7720DE8}"/>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6" name="Espace réservé du pied de page 5">
            <a:extLst>
              <a:ext uri="{FF2B5EF4-FFF2-40B4-BE49-F238E27FC236}">
                <a16:creationId xmlns:a16="http://schemas.microsoft.com/office/drawing/2014/main" id="{52BC7BA2-2861-48B6-9E12-BB82DB93D8B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42C98A-3A25-4D79-81DC-DBDE559107E7}"/>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285904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75E60E-F73D-4061-9A09-DD9C8C4CBEA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B09D716-0818-45FC-86A1-B3860AA3D8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607DF78-D5CF-4A7D-8401-3CD688805F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26E972E-EEDD-44B4-96FC-DC6FE1A926FA}"/>
              </a:ext>
            </a:extLst>
          </p:cNvPr>
          <p:cNvSpPr>
            <a:spLocks noGrp="1"/>
          </p:cNvSpPr>
          <p:nvPr>
            <p:ph type="dt" sz="half" idx="10"/>
          </p:nvPr>
        </p:nvSpPr>
        <p:spPr/>
        <p:txBody>
          <a:bodyPr/>
          <a:lstStyle/>
          <a:p>
            <a:fld id="{7DFA1801-2CF1-4039-A667-0322BFCE9E37}" type="datetimeFigureOut">
              <a:rPr lang="fr-FR" smtClean="0"/>
              <a:t>22/04/2025</a:t>
            </a:fld>
            <a:endParaRPr lang="fr-FR"/>
          </a:p>
        </p:txBody>
      </p:sp>
      <p:sp>
        <p:nvSpPr>
          <p:cNvPr id="6" name="Espace réservé du pied de page 5">
            <a:extLst>
              <a:ext uri="{FF2B5EF4-FFF2-40B4-BE49-F238E27FC236}">
                <a16:creationId xmlns:a16="http://schemas.microsoft.com/office/drawing/2014/main" id="{88D1920E-247F-4A34-8A88-3A296810A24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D336267-2844-4E4E-8AEB-C0760BDE05B1}"/>
              </a:ext>
            </a:extLst>
          </p:cNvPr>
          <p:cNvSpPr>
            <a:spLocks noGrp="1"/>
          </p:cNvSpPr>
          <p:nvPr>
            <p:ph type="sldNum" sz="quarter" idx="12"/>
          </p:nvPr>
        </p:nvSpPr>
        <p:spPr/>
        <p:txBody>
          <a:bodyPr/>
          <a:lstStyle/>
          <a:p>
            <a:fld id="{AF32BCE3-5E9E-4E37-9BED-3BFA373287C6}" type="slidenum">
              <a:rPr lang="fr-FR" smtClean="0"/>
              <a:t>‹N°›</a:t>
            </a:fld>
            <a:endParaRPr lang="fr-FR"/>
          </a:p>
        </p:txBody>
      </p:sp>
    </p:spTree>
    <p:extLst>
      <p:ext uri="{BB962C8B-B14F-4D97-AF65-F5344CB8AC3E}">
        <p14:creationId xmlns:p14="http://schemas.microsoft.com/office/powerpoint/2010/main" val="2333745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E83848A-1B9C-4222-88AA-66210FFFCF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FF3425-F085-483E-8A73-425343652F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BC7356-CA56-449C-816B-326B64537E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FA1801-2CF1-4039-A667-0322BFCE9E37}" type="datetimeFigureOut">
              <a:rPr lang="fr-FR" smtClean="0"/>
              <a:t>22/04/2025</a:t>
            </a:fld>
            <a:endParaRPr lang="fr-FR"/>
          </a:p>
        </p:txBody>
      </p:sp>
      <p:sp>
        <p:nvSpPr>
          <p:cNvPr id="5" name="Espace réservé du pied de page 4">
            <a:extLst>
              <a:ext uri="{FF2B5EF4-FFF2-40B4-BE49-F238E27FC236}">
                <a16:creationId xmlns:a16="http://schemas.microsoft.com/office/drawing/2014/main" id="{D3743820-DD6E-439E-BC15-48C07C31CB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262ACCB-7764-45C3-981A-299E8CDA74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2BCE3-5E9E-4E37-9BED-3BFA373287C6}" type="slidenum">
              <a:rPr lang="fr-FR" smtClean="0"/>
              <a:t>‹N°›</a:t>
            </a:fld>
            <a:endParaRPr lang="fr-FR"/>
          </a:p>
        </p:txBody>
      </p:sp>
    </p:spTree>
    <p:extLst>
      <p:ext uri="{BB962C8B-B14F-4D97-AF65-F5344CB8AC3E}">
        <p14:creationId xmlns:p14="http://schemas.microsoft.com/office/powerpoint/2010/main" val="611862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chrome/" TargetMode="External"/><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google.fr/chrom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uropac.regionguadeloupe.f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6E2C6B-072C-4CBA-8E37-F0BE36B7CC89}"/>
              </a:ext>
            </a:extLst>
          </p:cNvPr>
          <p:cNvSpPr>
            <a:spLocks noGrp="1"/>
          </p:cNvSpPr>
          <p:nvPr>
            <p:ph type="ctrTitle"/>
          </p:nvPr>
        </p:nvSpPr>
        <p:spPr>
          <a:xfrm>
            <a:off x="1166070" y="164597"/>
            <a:ext cx="9144000" cy="320543"/>
          </a:xfrm>
        </p:spPr>
        <p:txBody>
          <a:bodyPr>
            <a:normAutofit/>
          </a:bodyPr>
          <a:lstStyle/>
          <a:p>
            <a:r>
              <a:rPr lang="fr-FR" sz="1200" b="1" dirty="0"/>
              <a:t>Problème de connexion EUROPAC </a:t>
            </a:r>
          </a:p>
        </p:txBody>
      </p:sp>
      <p:pic>
        <p:nvPicPr>
          <p:cNvPr id="4" name="Image 3">
            <a:extLst>
              <a:ext uri="{FF2B5EF4-FFF2-40B4-BE49-F238E27FC236}">
                <a16:creationId xmlns:a16="http://schemas.microsoft.com/office/drawing/2014/main" id="{D78E94B7-1C7B-41D1-BAF4-194B64CEA0D2}"/>
              </a:ext>
            </a:extLst>
          </p:cNvPr>
          <p:cNvPicPr>
            <a:picLocks noChangeAspect="1"/>
          </p:cNvPicPr>
          <p:nvPr/>
        </p:nvPicPr>
        <p:blipFill>
          <a:blip r:embed="rId2"/>
          <a:stretch>
            <a:fillRect/>
          </a:stretch>
        </p:blipFill>
        <p:spPr>
          <a:xfrm>
            <a:off x="1096162" y="1691474"/>
            <a:ext cx="7485776" cy="3127973"/>
          </a:xfrm>
          <a:prstGeom prst="rect">
            <a:avLst/>
          </a:prstGeom>
        </p:spPr>
      </p:pic>
      <p:sp>
        <p:nvSpPr>
          <p:cNvPr id="6" name="ZoneTexte 5">
            <a:extLst>
              <a:ext uri="{FF2B5EF4-FFF2-40B4-BE49-F238E27FC236}">
                <a16:creationId xmlns:a16="http://schemas.microsoft.com/office/drawing/2014/main" id="{0A4EC7F6-2C46-4751-871F-255E76D70EC2}"/>
              </a:ext>
            </a:extLst>
          </p:cNvPr>
          <p:cNvSpPr txBox="1"/>
          <p:nvPr/>
        </p:nvSpPr>
        <p:spPr>
          <a:xfrm>
            <a:off x="855678" y="460021"/>
            <a:ext cx="11025930" cy="1107996"/>
          </a:xfrm>
          <a:prstGeom prst="rect">
            <a:avLst/>
          </a:prstGeom>
          <a:noFill/>
        </p:spPr>
        <p:txBody>
          <a:bodyPr wrap="square" rtlCol="0">
            <a:spAutoFit/>
          </a:bodyPr>
          <a:lstStyle/>
          <a:p>
            <a:r>
              <a:rPr lang="fr-FR" sz="1100" b="1" dirty="0">
                <a:solidFill>
                  <a:srgbClr val="000000"/>
                </a:solidFill>
                <a:latin typeface="Times New Roman" panose="02020603050405020304" pitchFamily="18" charset="0"/>
                <a:ea typeface="Calibri" panose="020F0502020204030204" pitchFamily="34" charset="0"/>
              </a:rPr>
              <a:t>« Chers utilisateurs,</a:t>
            </a:r>
            <a:endParaRPr lang="fr-FR" sz="1100" dirty="0">
              <a:latin typeface="Times New Roman" panose="02020603050405020304" pitchFamily="18" charset="0"/>
              <a:ea typeface="Calibri" panose="020F0502020204030204" pitchFamily="34" charset="0"/>
            </a:endParaRPr>
          </a:p>
          <a:p>
            <a:r>
              <a:rPr lang="fr-FR" sz="1100" dirty="0">
                <a:solidFill>
                  <a:srgbClr val="000000"/>
                </a:solidFill>
                <a:latin typeface="Times New Roman" panose="02020603050405020304" pitchFamily="18" charset="0"/>
                <a:ea typeface="Calibri" panose="020F0502020204030204" pitchFamily="34" charset="0"/>
              </a:rPr>
              <a:t>Nous vous informons que l'accès direct à notre plateforme </a:t>
            </a:r>
            <a:r>
              <a:rPr lang="fr-FR" sz="1100" dirty="0" err="1">
                <a:solidFill>
                  <a:srgbClr val="000000"/>
                </a:solidFill>
                <a:latin typeface="Times New Roman" panose="02020603050405020304" pitchFamily="18" charset="0"/>
                <a:ea typeface="Calibri" panose="020F0502020204030204" pitchFamily="34" charset="0"/>
              </a:rPr>
              <a:t>Europac</a:t>
            </a:r>
            <a:r>
              <a:rPr lang="fr-FR" sz="1100" dirty="0">
                <a:solidFill>
                  <a:srgbClr val="000000"/>
                </a:solidFill>
                <a:latin typeface="Times New Roman" panose="02020603050405020304" pitchFamily="18" charset="0"/>
                <a:ea typeface="Calibri" panose="020F0502020204030204" pitchFamily="34" charset="0"/>
              </a:rPr>
              <a:t>  via votre navigateur habituel est temporairement indisponible.( voir image ci-dessous )</a:t>
            </a:r>
            <a:endParaRPr lang="fr-FR" sz="1100" dirty="0">
              <a:latin typeface="Times New Roman" panose="02020603050405020304" pitchFamily="18" charset="0"/>
              <a:ea typeface="Calibri" panose="020F0502020204030204" pitchFamily="34" charset="0"/>
            </a:endParaRPr>
          </a:p>
          <a:p>
            <a:r>
              <a:rPr lang="fr-FR" sz="1100" dirty="0">
                <a:solidFill>
                  <a:srgbClr val="000000"/>
                </a:solidFill>
                <a:latin typeface="Times New Roman" panose="02020603050405020304" pitchFamily="18" charset="0"/>
                <a:ea typeface="Calibri" panose="020F0502020204030204" pitchFamily="34" charset="0"/>
              </a:rPr>
              <a:t>Pour accéder à l'ensemble de nos services et informations, nous vous prions d'utiliser le navigateur web </a:t>
            </a:r>
            <a:r>
              <a:rPr lang="fr-FR" sz="1100" b="1" dirty="0">
                <a:solidFill>
                  <a:srgbClr val="000000"/>
                </a:solidFill>
                <a:latin typeface="Times New Roman" panose="02020603050405020304" pitchFamily="18" charset="0"/>
                <a:ea typeface="Calibri" panose="020F0502020204030204" pitchFamily="34" charset="0"/>
              </a:rPr>
              <a:t>Google Chrome</a:t>
            </a:r>
            <a:r>
              <a:rPr lang="fr-FR" sz="1100" dirty="0">
                <a:solidFill>
                  <a:srgbClr val="000000"/>
                </a:solidFill>
                <a:latin typeface="Times New Roman" panose="02020603050405020304" pitchFamily="18" charset="0"/>
                <a:ea typeface="Calibri" panose="020F0502020204030204" pitchFamily="34" charset="0"/>
              </a:rPr>
              <a:t>. Veuillez copier l'adresse de notre plateforme et la coller dans la barre d'adresse de Chrome.</a:t>
            </a:r>
            <a:endParaRPr lang="fr-FR" sz="1100" dirty="0">
              <a:latin typeface="Times New Roman" panose="02020603050405020304" pitchFamily="18" charset="0"/>
              <a:ea typeface="Calibri" panose="020F0502020204030204" pitchFamily="34" charset="0"/>
            </a:endParaRPr>
          </a:p>
          <a:p>
            <a:r>
              <a:rPr lang="fr-FR" sz="1100" dirty="0">
                <a:solidFill>
                  <a:srgbClr val="000000"/>
                </a:solidFill>
                <a:latin typeface="Times New Roman" panose="02020603050405020304" pitchFamily="18" charset="0"/>
                <a:ea typeface="Calibri" panose="020F0502020204030204" pitchFamily="34" charset="0"/>
              </a:rPr>
              <a:t>Nous nous excusons pour ce désagrément et vous remercions de votre compréhension. Nous mettons tout en œuvre pour rétablir l'accès habituel dans les plus brefs délais.</a:t>
            </a:r>
            <a:endParaRPr lang="fr-FR" sz="1100" dirty="0">
              <a:latin typeface="Times New Roman" panose="02020603050405020304" pitchFamily="18" charset="0"/>
              <a:ea typeface="Calibri" panose="020F0502020204030204" pitchFamily="34" charset="0"/>
            </a:endParaRPr>
          </a:p>
          <a:p>
            <a:r>
              <a:rPr lang="fr-FR" sz="1100" dirty="0">
                <a:solidFill>
                  <a:srgbClr val="000000"/>
                </a:solidFill>
                <a:latin typeface="Times New Roman" panose="02020603050405020304" pitchFamily="18" charset="0"/>
                <a:ea typeface="Calibri" panose="020F0502020204030204" pitchFamily="34" charset="0"/>
              </a:rPr>
              <a:t>Merci de votre patience. </a:t>
            </a:r>
            <a:r>
              <a:rPr lang="fr-FR" sz="1100" b="1" dirty="0">
                <a:solidFill>
                  <a:srgbClr val="000000"/>
                </a:solidFill>
                <a:latin typeface="Times New Roman" panose="02020603050405020304" pitchFamily="18" charset="0"/>
                <a:ea typeface="Calibri" panose="020F0502020204030204" pitchFamily="34" charset="0"/>
              </a:rPr>
              <a:t>»</a:t>
            </a:r>
            <a:endParaRPr lang="fr-FR" sz="11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98834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31154387-36D8-4064-9F54-76D9CD55344D}"/>
              </a:ext>
            </a:extLst>
          </p:cNvPr>
          <p:cNvPicPr>
            <a:picLocks noChangeAspect="1"/>
          </p:cNvPicPr>
          <p:nvPr/>
        </p:nvPicPr>
        <p:blipFill>
          <a:blip r:embed="rId2"/>
          <a:stretch>
            <a:fillRect/>
          </a:stretch>
        </p:blipFill>
        <p:spPr>
          <a:xfrm>
            <a:off x="419087" y="3429000"/>
            <a:ext cx="4524561" cy="2587648"/>
          </a:xfrm>
          <a:prstGeom prst="rect">
            <a:avLst/>
          </a:prstGeom>
        </p:spPr>
      </p:pic>
      <p:sp>
        <p:nvSpPr>
          <p:cNvPr id="10" name="Rectangle 1">
            <a:extLst>
              <a:ext uri="{FF2B5EF4-FFF2-40B4-BE49-F238E27FC236}">
                <a16:creationId xmlns:a16="http://schemas.microsoft.com/office/drawing/2014/main" id="{96E3463D-6BCE-475C-81C8-0ADFE8D06482}"/>
              </a:ext>
            </a:extLst>
          </p:cNvPr>
          <p:cNvSpPr>
            <a:spLocks noChangeArrowheads="1"/>
          </p:cNvSpPr>
          <p:nvPr/>
        </p:nvSpPr>
        <p:spPr bwMode="auto">
          <a:xfrm>
            <a:off x="617892" y="316794"/>
            <a:ext cx="7859844"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Tutoriel : Installer Google Chrome avec captures d'écran</a:t>
            </a:r>
            <a:endParaRPr kumimoji="0" lang="fr-FR" altLang="fr-FR" sz="800" b="1" i="0" u="none" strike="noStrike" cap="none" normalizeH="0" baseline="0" dirty="0">
              <a:ln>
                <a:noFill/>
              </a:ln>
              <a:solidFill>
                <a:schemeClr val="tx1"/>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 tutoriel vous guide pas à pas pour installer le navigateur Google Chrome sur votre ordinateur.</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Étape 1 : Ouvrir votre navigateur actuel</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Vous utilisez probablement déjà un navigateur pour afficher cette page (par exemple, Microsoft Edge, Safari, Firefox). Cliquez sur l'icône de ce navigateur pour l'ouvrir.</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Étape 2 : Rechercher Google Chrome</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Dans la barre d'adresse (en haut de la fenêtre de votre navigateur actuel), tapez l'une des phrases suivantes et appuyez sur la touche "Entrée" de votre clavier :</a:t>
            </a:r>
            <a:endParaRPr kumimoji="0" lang="fr-FR" alt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8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"télécharger Google Chrome"</a:t>
            </a:r>
            <a:endParaRPr kumimoji="0" lang="fr-FR" altLang="fr-FR" sz="800" b="0" i="0" u="none" strike="noStrike" cap="none" normalizeH="0" baseline="0" dirty="0">
              <a:ln>
                <a:noFill/>
              </a:ln>
              <a:solidFill>
                <a:srgbClr val="000000"/>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8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"installer Chrome"</a:t>
            </a:r>
            <a:endParaRPr kumimoji="0" lang="fr-FR" altLang="fr-FR"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Étape 3 : Accéder au site web de Google Chrome</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Parmi les résultats de la recherche, vous devriez voir un lien qui ressemble à :</a:t>
            </a:r>
            <a:endParaRPr kumimoji="0" lang="fr-FR" alt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800" b="0" i="0" u="none" strike="noStrike" cap="none" normalizeH="0" baseline="0" dirty="0">
                <a:ln>
                  <a:noFill/>
                </a:ln>
                <a:solidFill>
                  <a:srgbClr val="000000"/>
                </a:solidFill>
                <a:effectLst/>
                <a:latin typeface="Arial Unicode MS"/>
                <a:ea typeface="Calibri" panose="020F0502020204030204" pitchFamily="34" charset="0"/>
                <a:cs typeface="Courier New" panose="02070309020205020404" pitchFamily="49" charset="0"/>
                <a:hlinkClick r:id="rId3"/>
              </a:rPr>
              <a:t>www.google.com/chrome/</a:t>
            </a:r>
            <a:endParaRPr kumimoji="0" lang="fr-FR" altLang="fr-FR" sz="800" b="0" i="0" u="none" strike="noStrike" cap="none" normalizeH="0" baseline="0" dirty="0">
              <a:ln>
                <a:noFill/>
              </a:ln>
              <a:solidFill>
                <a:srgbClr val="000000"/>
              </a:solidFill>
              <a:effectLst/>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800" b="0" i="0" u="none" strike="noStrike" cap="none" normalizeH="0" baseline="0" dirty="0">
                <a:ln>
                  <a:noFill/>
                </a:ln>
                <a:solidFill>
                  <a:srgbClr val="000000"/>
                </a:solidFill>
                <a:effectLst/>
                <a:latin typeface="Arial Unicode MS"/>
                <a:ea typeface="Calibri" panose="020F0502020204030204" pitchFamily="34" charset="0"/>
                <a:cs typeface="Courier New" panose="02070309020205020404" pitchFamily="49" charset="0"/>
                <a:hlinkClick r:id="rId4"/>
              </a:rPr>
              <a:t>www.google.fr/chrome/</a:t>
            </a:r>
            <a:r>
              <a:rPr kumimoji="0" lang="fr-FR" altLang="fr-FR" sz="800" b="0" i="0" u="none" strike="noStrike" cap="none" normalizeH="0" baseline="0" dirty="0">
                <a:ln>
                  <a:noFill/>
                </a:ln>
                <a:solidFill>
                  <a:srgbClr val="000000"/>
                </a:solidFill>
                <a:effectLst/>
                <a:ea typeface="Times New Roman" panose="02020603050405020304" pitchFamily="18" charset="0"/>
              </a:rPr>
              <a:t> </a:t>
            </a:r>
            <a:endParaRPr kumimoji="0" lang="fr-FR" altLang="fr-FR"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Cliquez sur ce lien pour ouvrir la page officielle de Google Chrome.</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Étape 4 : Télécharger Chrome</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Sur la page de Google Chrome, vous devriez voir un bouton indiquant quelque chose comme :</a:t>
            </a:r>
            <a:endParaRPr kumimoji="0" lang="fr-FR" altLang="fr-FR"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8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"Télécharger Chrome"</a:t>
            </a:r>
            <a:endParaRPr kumimoji="0" lang="fr-FR" altLang="fr-FR" sz="800" b="0" i="0" u="none" strike="noStrike" cap="none" normalizeH="0" baseline="0" dirty="0">
              <a:ln>
                <a:noFill/>
              </a:ln>
              <a:solidFill>
                <a:srgbClr val="000000"/>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altLang="fr-FR" sz="8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"Télécharger"</a:t>
            </a:r>
            <a:endParaRPr kumimoji="0" lang="fr-FR" altLang="fr-FR"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Cliquez sur ce bouton. Une fenêtre peut s'ouvrir vous demandant d'accepter les conditions d'utilisation. Lisez-les attentivement et cliquez sur "Accepter et installer" ou un bouton similaire.</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Étape 5 : Exécuter le fichier d'installation</a:t>
            </a:r>
            <a:endParaRPr kumimoji="0" lang="fr-FR" altLang="fr-FR" sz="8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Votre navigateur va maintenant télécharger un petit fichier sur votre ordinateur. Une fois le téléchargement terminé,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vous devriez voir une notification en bas de la fenêtre de votre navigateur (ou dans votre dossier de téléchargements). </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Cliquez sur ce fichier pour le lancer. Il peut s'appeler quelque chose comme </a:t>
            </a:r>
            <a:r>
              <a:rPr kumimoji="0" lang="fr-FR" altLang="fr-FR" sz="800" b="0" i="0" u="none" strike="noStrike" cap="none" normalizeH="0" baseline="0" dirty="0">
                <a:ln>
                  <a:noFill/>
                </a:ln>
                <a:solidFill>
                  <a:srgbClr val="000000"/>
                </a:solidFill>
                <a:effectLst/>
                <a:latin typeface="Arial Unicode MS"/>
                <a:ea typeface="Calibri" panose="020F0502020204030204" pitchFamily="34" charset="0"/>
                <a:cs typeface="Courier New" panose="02070309020205020404" pitchFamily="49" charset="0"/>
              </a:rPr>
              <a:t>ChromeSetup.exe</a:t>
            </a: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altLang="fr-FR" sz="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sur Windows</a:t>
            </a: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ou </a:t>
            </a:r>
            <a:r>
              <a:rPr kumimoji="0" lang="fr-FR" altLang="fr-FR" sz="800" b="0" i="0" u="none" strike="noStrike" cap="none" normalizeH="0" baseline="0" dirty="0" err="1">
                <a:ln>
                  <a:noFill/>
                </a:ln>
                <a:solidFill>
                  <a:srgbClr val="000000"/>
                </a:solidFill>
                <a:effectLst/>
                <a:latin typeface="Arial Unicode MS"/>
                <a:ea typeface="Calibri" panose="020F0502020204030204" pitchFamily="34" charset="0"/>
                <a:cs typeface="Courier New" panose="02070309020205020404" pitchFamily="49" charset="0"/>
              </a:rPr>
              <a:t>googlechrome.dmg</a:t>
            </a: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fr-FR" altLang="fr-FR" sz="8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sur Mac</a:t>
            </a:r>
            <a:r>
              <a:rPr kumimoji="0" lang="fr-FR" altLang="fr-FR" sz="8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kumimoji="0" lang="fr-FR" altLang="fr-FR" sz="800" b="0" i="0" u="none" strike="noStrike" cap="none" normalizeH="0" baseline="0" dirty="0">
              <a:ln>
                <a:noFill/>
              </a:ln>
              <a:solidFill>
                <a:schemeClr val="tx1"/>
              </a:solidFill>
              <a:effectLst/>
              <a:latin typeface="Arial" panose="020B0604020202020204" pitchFamily="34" charset="0"/>
            </a:endParaRPr>
          </a:p>
        </p:txBody>
      </p:sp>
      <p:pic>
        <p:nvPicPr>
          <p:cNvPr id="11" name="Image 10">
            <a:extLst>
              <a:ext uri="{FF2B5EF4-FFF2-40B4-BE49-F238E27FC236}">
                <a16:creationId xmlns:a16="http://schemas.microsoft.com/office/drawing/2014/main" id="{A3306D1B-C246-4B93-93C3-4E516D43B020}"/>
              </a:ext>
            </a:extLst>
          </p:cNvPr>
          <p:cNvPicPr>
            <a:picLocks noChangeAspect="1"/>
          </p:cNvPicPr>
          <p:nvPr/>
        </p:nvPicPr>
        <p:blipFill>
          <a:blip r:embed="rId5"/>
          <a:stretch>
            <a:fillRect/>
          </a:stretch>
        </p:blipFill>
        <p:spPr>
          <a:xfrm>
            <a:off x="5259898" y="3471751"/>
            <a:ext cx="6932102" cy="3032401"/>
          </a:xfrm>
          <a:prstGeom prst="rect">
            <a:avLst/>
          </a:prstGeom>
        </p:spPr>
      </p:pic>
    </p:spTree>
    <p:extLst>
      <p:ext uri="{BB962C8B-B14F-4D97-AF65-F5344CB8AC3E}">
        <p14:creationId xmlns:p14="http://schemas.microsoft.com/office/powerpoint/2010/main" val="1786230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A3A63D6-33A0-4F42-87E9-EFDC40D9CBE9}"/>
              </a:ext>
            </a:extLst>
          </p:cNvPr>
          <p:cNvSpPr txBox="1"/>
          <p:nvPr/>
        </p:nvSpPr>
        <p:spPr>
          <a:xfrm>
            <a:off x="855677" y="183617"/>
            <a:ext cx="8363824" cy="2800767"/>
          </a:xfrm>
          <a:prstGeom prst="rect">
            <a:avLst/>
          </a:prstGeom>
          <a:noFill/>
        </p:spPr>
        <p:txBody>
          <a:bodyPr wrap="square" rtlCol="0">
            <a:spAutoFit/>
          </a:bodyPr>
          <a:lstStyle/>
          <a:p>
            <a:r>
              <a:rPr lang="fr-FR" sz="800" b="1" dirty="0">
                <a:solidFill>
                  <a:srgbClr val="000000"/>
                </a:solidFill>
                <a:latin typeface="Times New Roman" panose="02020603050405020304" pitchFamily="18" charset="0"/>
                <a:ea typeface="Calibri" panose="020F0502020204030204" pitchFamily="34" charset="0"/>
              </a:rPr>
              <a:t>Étape 6 : Suivre les instructions d'installation</a:t>
            </a:r>
            <a:endParaRPr lang="fr-FR" sz="800" dirty="0">
              <a:latin typeface="Times New Roman" panose="02020603050405020304" pitchFamily="18" charset="0"/>
              <a:ea typeface="Calibri" panose="020F0502020204030204" pitchFamily="34" charset="0"/>
            </a:endParaRPr>
          </a:p>
          <a:p>
            <a:r>
              <a:rPr lang="fr-FR" sz="800" dirty="0">
                <a:solidFill>
                  <a:srgbClr val="000000"/>
                </a:solidFill>
                <a:latin typeface="Times New Roman" panose="02020603050405020304" pitchFamily="18" charset="0"/>
                <a:ea typeface="Calibri" panose="020F0502020204030204" pitchFamily="34" charset="0"/>
              </a:rPr>
              <a:t>Une fenêtre d'installation de Google Chrome va s'ouvrir. Suivez les instructions qui apparaissent à l'écran. En général, il suffit de cliquer sur "Oui" si votre ordinateur vous demande l'autorisation d'apporter des modifications. L'installation se fera automatiquement.</a:t>
            </a:r>
            <a:endParaRPr lang="fr-FR" sz="800" dirty="0">
              <a:latin typeface="Times New Roman" panose="02020603050405020304" pitchFamily="18" charset="0"/>
              <a:ea typeface="Calibri" panose="020F0502020204030204" pitchFamily="34" charset="0"/>
            </a:endParaRPr>
          </a:p>
          <a:p>
            <a:r>
              <a:rPr lang="fr-FR" sz="800" b="1" dirty="0">
                <a:solidFill>
                  <a:srgbClr val="000000"/>
                </a:solidFill>
                <a:latin typeface="Times New Roman" panose="02020603050405020304" pitchFamily="18" charset="0"/>
                <a:ea typeface="Calibri" panose="020F0502020204030204" pitchFamily="34" charset="0"/>
              </a:rPr>
              <a:t>Étape 7 : Lancer Google Chrome</a:t>
            </a:r>
            <a:endParaRPr lang="fr-FR" sz="800" dirty="0">
              <a:latin typeface="Times New Roman" panose="02020603050405020304" pitchFamily="18" charset="0"/>
              <a:ea typeface="Calibri" panose="020F0502020204030204" pitchFamily="34" charset="0"/>
            </a:endParaRPr>
          </a:p>
          <a:p>
            <a:r>
              <a:rPr lang="fr-FR" sz="800" dirty="0">
                <a:solidFill>
                  <a:srgbClr val="000000"/>
                </a:solidFill>
                <a:latin typeface="Times New Roman" panose="02020603050405020304" pitchFamily="18" charset="0"/>
                <a:ea typeface="Calibri" panose="020F0502020204030204" pitchFamily="34" charset="0"/>
              </a:rPr>
              <a:t>Une fois l'installation terminée, Google Chrome devrait s'ouvrir automatiquement. Vous pouvez également le retrouver dans le menu Démarrer (Windows) ou dans le dossier Applications (Mac). Cliquez sur l'icône de Chrome pour l'ouvrir.</a:t>
            </a:r>
            <a:endParaRPr lang="fr-FR" sz="800" dirty="0">
              <a:latin typeface="Times New Roman" panose="02020603050405020304" pitchFamily="18" charset="0"/>
              <a:ea typeface="Calibri" panose="020F0502020204030204" pitchFamily="34" charset="0"/>
            </a:endParaRPr>
          </a:p>
          <a:p>
            <a:r>
              <a:rPr lang="fr-FR" sz="800" dirty="0">
                <a:solidFill>
                  <a:srgbClr val="000000"/>
                </a:solidFill>
                <a:latin typeface="Times New Roman" panose="02020603050405020304" pitchFamily="18" charset="0"/>
                <a:ea typeface="Calibri" panose="020F0502020204030204" pitchFamily="34" charset="0"/>
              </a:rPr>
              <a:t>Félicitations, vous avez installé Google Chrome !</a:t>
            </a:r>
            <a:endParaRPr lang="fr-FR" sz="800" dirty="0">
              <a:latin typeface="Times New Roman" panose="02020603050405020304" pitchFamily="18" charset="0"/>
              <a:ea typeface="Calibri" panose="020F0502020204030204" pitchFamily="34" charset="0"/>
            </a:endParaRPr>
          </a:p>
          <a:p>
            <a:r>
              <a:rPr lang="fr-FR" sz="800" b="1" dirty="0">
                <a:solidFill>
                  <a:srgbClr val="000000"/>
                </a:solidFill>
                <a:latin typeface="Calibri" panose="020F0502020204030204" pitchFamily="34" charset="0"/>
                <a:ea typeface="Times New Roman" panose="02020603050405020304" pitchFamily="18" charset="0"/>
              </a:rPr>
              <a:t>Tutoriel : Accéder à une page non sécurisée (HTTPS manquant) avec captures d'écran</a:t>
            </a:r>
            <a:endParaRPr lang="fr-FR" sz="800" b="1" dirty="0">
              <a:latin typeface="Calibri" panose="020F0502020204030204" pitchFamily="34" charset="0"/>
              <a:ea typeface="Calibri" panose="020F0502020204030204" pitchFamily="34" charset="0"/>
            </a:endParaRPr>
          </a:p>
          <a:p>
            <a:r>
              <a:rPr lang="fr-FR" sz="800" b="1" dirty="0">
                <a:solidFill>
                  <a:srgbClr val="000000"/>
                </a:solidFill>
                <a:latin typeface="Times New Roman" panose="02020603050405020304" pitchFamily="18" charset="0"/>
                <a:ea typeface="Calibri" panose="020F0502020204030204" pitchFamily="34" charset="0"/>
              </a:rPr>
              <a:t>Attention :</a:t>
            </a:r>
            <a:r>
              <a:rPr lang="fr-FR" sz="800" dirty="0">
                <a:solidFill>
                  <a:srgbClr val="000000"/>
                </a:solidFill>
                <a:latin typeface="Times New Roman" panose="02020603050405020304" pitchFamily="18" charset="0"/>
                <a:ea typeface="Calibri" panose="020F0502020204030204" pitchFamily="34" charset="0"/>
              </a:rPr>
              <a:t> Accéder à des pages non sécurisées peut présenter des risques pour votre sécurité et votre confidentialité. Les informations que vous échangez avec ces sites ne sont pas chiffrées et pourraient être interceptées par des personnes malveillantes. Soyez très prudent .</a:t>
            </a:r>
            <a:endParaRPr lang="fr-FR" sz="800" dirty="0">
              <a:latin typeface="Times New Roman" panose="02020603050405020304" pitchFamily="18" charset="0"/>
              <a:ea typeface="Calibri" panose="020F0502020204030204" pitchFamily="34" charset="0"/>
            </a:endParaRPr>
          </a:p>
          <a:p>
            <a:r>
              <a:rPr lang="fr-FR" sz="800" dirty="0">
                <a:solidFill>
                  <a:srgbClr val="000000"/>
                </a:solidFill>
                <a:latin typeface="Times New Roman" panose="02020603050405020304" pitchFamily="18" charset="0"/>
                <a:ea typeface="Calibri" panose="020F0502020204030204" pitchFamily="34" charset="0"/>
              </a:rPr>
              <a:t>Voici comment accéder à </a:t>
            </a:r>
            <a:r>
              <a:rPr lang="fr-FR" sz="800" dirty="0" err="1">
                <a:solidFill>
                  <a:srgbClr val="000000"/>
                </a:solidFill>
                <a:latin typeface="Times New Roman" panose="02020603050405020304" pitchFamily="18" charset="0"/>
                <a:ea typeface="Calibri" panose="020F0502020204030204" pitchFamily="34" charset="0"/>
              </a:rPr>
              <a:t>Europac</a:t>
            </a:r>
            <a:r>
              <a:rPr lang="fr-FR" sz="800" dirty="0">
                <a:solidFill>
                  <a:srgbClr val="000000"/>
                </a:solidFill>
                <a:latin typeface="Times New Roman" panose="02020603050405020304" pitchFamily="18" charset="0"/>
                <a:ea typeface="Calibri" panose="020F0502020204030204" pitchFamily="34" charset="0"/>
              </a:rPr>
              <a:t> dans Google Chrome :</a:t>
            </a:r>
            <a:endParaRPr lang="fr-FR" sz="800" dirty="0">
              <a:latin typeface="Times New Roman" panose="02020603050405020304" pitchFamily="18" charset="0"/>
              <a:ea typeface="Calibri" panose="020F0502020204030204" pitchFamily="34" charset="0"/>
            </a:endParaRPr>
          </a:p>
          <a:p>
            <a:r>
              <a:rPr lang="fr-FR" sz="800" b="1" dirty="0">
                <a:solidFill>
                  <a:srgbClr val="000000"/>
                </a:solidFill>
                <a:latin typeface="Times New Roman" panose="02020603050405020304" pitchFamily="18" charset="0"/>
                <a:ea typeface="Calibri" panose="020F0502020204030204" pitchFamily="34" charset="0"/>
              </a:rPr>
              <a:t>Étape 1 : Taper l'adresse du site web</a:t>
            </a:r>
            <a:endParaRPr lang="fr-FR" sz="800" dirty="0">
              <a:latin typeface="Times New Roman" panose="02020603050405020304" pitchFamily="18" charset="0"/>
              <a:ea typeface="Calibri" panose="020F0502020204030204" pitchFamily="34" charset="0"/>
            </a:endParaRPr>
          </a:p>
          <a:p>
            <a:r>
              <a:rPr lang="fr-FR" sz="800" dirty="0">
                <a:solidFill>
                  <a:srgbClr val="000000"/>
                </a:solidFill>
                <a:latin typeface="Times New Roman" panose="02020603050405020304" pitchFamily="18" charset="0"/>
                <a:ea typeface="Calibri" panose="020F0502020204030204" pitchFamily="34" charset="0"/>
              </a:rPr>
              <a:t>Ouvrez Google Chrome et tapez l'adresse </a:t>
            </a:r>
            <a:r>
              <a:rPr lang="fr-FR" sz="800" b="1" u="sng" dirty="0">
                <a:solidFill>
                  <a:srgbClr val="000000"/>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https://europac.regionguadeloupe.fr</a:t>
            </a:r>
            <a:r>
              <a:rPr lang="fr-FR" sz="800" u="sng" dirty="0">
                <a:solidFill>
                  <a:srgbClr val="000000"/>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a:t>
            </a:r>
            <a:r>
              <a:rPr lang="fr-FR" sz="800" dirty="0">
                <a:solidFill>
                  <a:srgbClr val="000000"/>
                </a:solidFill>
                <a:latin typeface="Times New Roman" panose="02020603050405020304" pitchFamily="18" charset="0"/>
                <a:ea typeface="Calibri" panose="020F0502020204030204" pitchFamily="34" charset="0"/>
              </a:rPr>
              <a:t> dans la barre d'adresse en haut de la fenêtre. Appuyez ensuite sur la touche "Entrée" de votre clavier.</a:t>
            </a:r>
            <a:endParaRPr lang="fr-FR" sz="800" dirty="0">
              <a:latin typeface="Times New Roman" panose="02020603050405020304" pitchFamily="18" charset="0"/>
              <a:ea typeface="Calibri" panose="020F0502020204030204" pitchFamily="34" charset="0"/>
            </a:endParaRPr>
          </a:p>
          <a:p>
            <a:r>
              <a:rPr lang="fr-FR" sz="800" b="1" dirty="0">
                <a:solidFill>
                  <a:srgbClr val="000000"/>
                </a:solidFill>
                <a:latin typeface="Times New Roman" panose="02020603050405020304" pitchFamily="18" charset="0"/>
                <a:ea typeface="Calibri" panose="020F0502020204030204" pitchFamily="34" charset="0"/>
              </a:rPr>
              <a:t>Étape 2 : Ignorer l'avertissement (si présent)</a:t>
            </a:r>
            <a:endParaRPr lang="fr-FR" sz="800" dirty="0">
              <a:latin typeface="Times New Roman" panose="02020603050405020304" pitchFamily="18" charset="0"/>
              <a:ea typeface="Calibri" panose="020F0502020204030204" pitchFamily="34" charset="0"/>
            </a:endParaRPr>
          </a:p>
          <a:p>
            <a:r>
              <a:rPr lang="fr-FR" sz="800" dirty="0">
                <a:solidFill>
                  <a:srgbClr val="000000"/>
                </a:solidFill>
                <a:latin typeface="Times New Roman" panose="02020603050405020304" pitchFamily="18" charset="0"/>
                <a:ea typeface="Calibri" panose="020F0502020204030204" pitchFamily="34" charset="0"/>
              </a:rPr>
              <a:t>Si le site web n'utilise pas le protocole HTTPS, Chrome affichera un avertissement. Cet avertissement peut se présenter de différentes manières :</a:t>
            </a:r>
            <a:endParaRPr lang="fr-FR" sz="800" dirty="0">
              <a:latin typeface="Times New Roman" panose="02020603050405020304" pitchFamily="18" charset="0"/>
              <a:ea typeface="Calibri" panose="020F0502020204030204" pitchFamily="34" charset="0"/>
            </a:endParaRPr>
          </a:p>
          <a:p>
            <a:pPr marL="342900" lvl="0" indent="-342900">
              <a:spcAft>
                <a:spcPts val="0"/>
              </a:spcAft>
              <a:buSzPts val="1000"/>
              <a:buFont typeface="Symbol" panose="05050102010706020507" pitchFamily="18" charset="2"/>
              <a:buChar char=""/>
              <a:tabLst>
                <a:tab pos="457200" algn="l"/>
              </a:tabLst>
            </a:pPr>
            <a:r>
              <a:rPr lang="fr-FR" sz="800" b="1" dirty="0">
                <a:solidFill>
                  <a:srgbClr val="000000"/>
                </a:solidFill>
                <a:latin typeface="Calibri" panose="020F0502020204030204" pitchFamily="34" charset="0"/>
                <a:ea typeface="Times New Roman" panose="02020603050405020304" pitchFamily="18" charset="0"/>
              </a:rPr>
              <a:t>Un message en pleine page indiquant que la connexion n'est pas privée.</a:t>
            </a:r>
            <a:r>
              <a:rPr lang="fr-FR" sz="800" dirty="0">
                <a:solidFill>
                  <a:srgbClr val="000000"/>
                </a:solidFill>
                <a:latin typeface="Calibri" panose="020F0502020204030204" pitchFamily="34" charset="0"/>
                <a:ea typeface="Times New Roman" panose="02020603050405020304" pitchFamily="18" charset="0"/>
              </a:rPr>
              <a:t> Vous verrez probablement un bouton "Retour à la sécurité". Pour continuer vers le site non sécurisé, cherchez un lien plus petit ou un bouton indiquant quelque chose comme "Avancé" ou "Continuer vers [nom du site] (non sécurisé)". Cliquez sur ce lien.</a:t>
            </a:r>
            <a:endParaRPr lang="fr-FR" sz="800" dirty="0">
              <a:solidFill>
                <a:srgbClr val="000000"/>
              </a:solidFill>
              <a:latin typeface="Calibri" panose="020F0502020204030204" pitchFamily="34" charset="0"/>
              <a:ea typeface="Calibri" panose="020F0502020204030204" pitchFamily="34" charset="0"/>
            </a:endParaRPr>
          </a:p>
          <a:p>
            <a:pPr marL="342900" lvl="0" indent="-342900">
              <a:spcAft>
                <a:spcPts val="0"/>
              </a:spcAft>
              <a:buSzPts val="1000"/>
              <a:buFont typeface="Symbol" panose="05050102010706020507" pitchFamily="18" charset="2"/>
              <a:buChar char=""/>
              <a:tabLst>
                <a:tab pos="457200" algn="l"/>
              </a:tabLst>
            </a:pPr>
            <a:r>
              <a:rPr lang="fr-FR" sz="800" b="1" dirty="0">
                <a:solidFill>
                  <a:srgbClr val="000000"/>
                </a:solidFill>
                <a:latin typeface="Calibri" panose="020F0502020204030204" pitchFamily="34" charset="0"/>
                <a:ea typeface="Times New Roman" panose="02020603050405020304" pitchFamily="18" charset="0"/>
              </a:rPr>
              <a:t>Un avertissement dans la barre d'adresse.</a:t>
            </a:r>
            <a:r>
              <a:rPr lang="fr-FR" sz="800" dirty="0">
                <a:solidFill>
                  <a:srgbClr val="000000"/>
                </a:solidFill>
                <a:latin typeface="Calibri" panose="020F0502020204030204" pitchFamily="34" charset="0"/>
                <a:ea typeface="Times New Roman" panose="02020603050405020304" pitchFamily="18" charset="0"/>
              </a:rPr>
              <a:t> L'icône de cadenas à gauche de l'adresse du site sera probablement barrée en rouge ou affichera un triangle d'avertissement. Chrome peut également afficher la mention "Non sécurisé" à côté de l'adresse. Dans ce cas, vous êtes déjà sur la page, mais soyez conscient des risques.</a:t>
            </a:r>
            <a:endParaRPr lang="fr-FR" sz="800" dirty="0">
              <a:solidFill>
                <a:srgbClr val="000000"/>
              </a:solidFill>
              <a:latin typeface="Calibri" panose="020F0502020204030204" pitchFamily="34" charset="0"/>
              <a:ea typeface="Calibri" panose="020F0502020204030204" pitchFamily="34" charset="0"/>
            </a:endParaRPr>
          </a:p>
          <a:p>
            <a:r>
              <a:rPr lang="fr-FR" sz="800" b="1" dirty="0">
                <a:solidFill>
                  <a:srgbClr val="000000"/>
                </a:solidFill>
                <a:latin typeface="Times New Roman" panose="02020603050405020304" pitchFamily="18" charset="0"/>
                <a:ea typeface="Calibri" panose="020F0502020204030204" pitchFamily="34" charset="0"/>
              </a:rPr>
              <a:t>Important :</a:t>
            </a:r>
            <a:r>
              <a:rPr lang="fr-FR" sz="800" dirty="0">
                <a:solidFill>
                  <a:srgbClr val="000000"/>
                </a:solidFill>
                <a:latin typeface="Times New Roman" panose="02020603050405020304" pitchFamily="18" charset="0"/>
                <a:ea typeface="Calibri" panose="020F0502020204030204" pitchFamily="34" charset="0"/>
              </a:rPr>
              <a:t> Chaque fois que vous accédez à une page non sécurisée, Chrome vous rappellera que la connexion n'est pas privée. </a:t>
            </a:r>
            <a:endParaRPr lang="fr-FR" sz="800" dirty="0">
              <a:latin typeface="Times New Roman" panose="02020603050405020304" pitchFamily="18" charset="0"/>
              <a:ea typeface="Calibri" panose="020F0502020204030204" pitchFamily="34" charset="0"/>
            </a:endParaRPr>
          </a:p>
          <a:p>
            <a:pPr>
              <a:spcAft>
                <a:spcPts val="0"/>
              </a:spcAft>
            </a:pPr>
            <a:r>
              <a:rPr lang="fr-FR" sz="800" dirty="0">
                <a:latin typeface="Calibri" panose="020F0502020204030204" pitchFamily="34" charset="0"/>
                <a:ea typeface="Calibri" panose="020F0502020204030204" pitchFamily="34" charset="0"/>
              </a:rPr>
              <a:t> </a:t>
            </a:r>
          </a:p>
          <a:p>
            <a:pPr>
              <a:spcAft>
                <a:spcPts val="0"/>
              </a:spcAft>
            </a:pPr>
            <a:r>
              <a:rPr lang="fr-FR" sz="800" dirty="0">
                <a:latin typeface="Calibri" panose="020F0502020204030204" pitchFamily="34" charset="0"/>
                <a:ea typeface="Calibri" panose="020F0502020204030204" pitchFamily="34" charset="0"/>
              </a:rPr>
              <a:t> </a:t>
            </a:r>
          </a:p>
        </p:txBody>
      </p:sp>
      <p:pic>
        <p:nvPicPr>
          <p:cNvPr id="6" name="Image 5">
            <a:extLst>
              <a:ext uri="{FF2B5EF4-FFF2-40B4-BE49-F238E27FC236}">
                <a16:creationId xmlns:a16="http://schemas.microsoft.com/office/drawing/2014/main" id="{4A789ED2-5287-491B-8B5B-D9BA3DB40F60}"/>
              </a:ext>
            </a:extLst>
          </p:cNvPr>
          <p:cNvPicPr>
            <a:picLocks noChangeAspect="1"/>
          </p:cNvPicPr>
          <p:nvPr/>
        </p:nvPicPr>
        <p:blipFill>
          <a:blip r:embed="rId3"/>
          <a:stretch>
            <a:fillRect/>
          </a:stretch>
        </p:blipFill>
        <p:spPr>
          <a:xfrm>
            <a:off x="1291904" y="3050081"/>
            <a:ext cx="9269835" cy="3624302"/>
          </a:xfrm>
          <a:prstGeom prst="rect">
            <a:avLst/>
          </a:prstGeom>
        </p:spPr>
      </p:pic>
    </p:spTree>
    <p:extLst>
      <p:ext uri="{BB962C8B-B14F-4D97-AF65-F5344CB8AC3E}">
        <p14:creationId xmlns:p14="http://schemas.microsoft.com/office/powerpoint/2010/main" val="346903278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809</Words>
  <Application>Microsoft Office PowerPoint</Application>
  <PresentationFormat>Grand écran</PresentationFormat>
  <Paragraphs>45</Paragraphs>
  <Slides>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vt:i4>
      </vt:variant>
    </vt:vector>
  </HeadingPairs>
  <TitlesOfParts>
    <vt:vector size="11" baseType="lpstr">
      <vt:lpstr>Arial</vt:lpstr>
      <vt:lpstr>Arial Unicode MS</vt:lpstr>
      <vt:lpstr>Calibri</vt:lpstr>
      <vt:lpstr>Calibri Light</vt:lpstr>
      <vt:lpstr>Courier New</vt:lpstr>
      <vt:lpstr>Symbol</vt:lpstr>
      <vt:lpstr>Times New Roman</vt:lpstr>
      <vt:lpstr>Thème Office</vt:lpstr>
      <vt:lpstr>Problème de connexion EUROPAC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Problème de connexion EUROPAC</dc:title>
  <dc:creator>Patrice GALONDE</dc:creator>
  <cp:lastModifiedBy>Patrice GALONDE</cp:lastModifiedBy>
  <cp:revision>4</cp:revision>
  <dcterms:created xsi:type="dcterms:W3CDTF">2025-04-22T15:14:43Z</dcterms:created>
  <dcterms:modified xsi:type="dcterms:W3CDTF">2025-04-22T15:39:51Z</dcterms:modified>
</cp:coreProperties>
</file>