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19.jpeg" ContentType="image/jpeg"/>
  <Override PartName="/ppt/media/image18.jpeg" ContentType="image/jpeg"/>
  <Override PartName="/ppt/media/image17.wmf" ContentType="image/x-wmf"/>
  <Override PartName="/ppt/media/image16.jpeg" ContentType="image/jpeg"/>
  <Override PartName="/ppt/media/image12.jpeg" ContentType="image/jpeg"/>
  <Override PartName="/ppt/media/image9.jpeg" ContentType="image/jpeg"/>
  <Override PartName="/ppt/media/image11.jpeg" ContentType="image/jpeg"/>
  <Override PartName="/ppt/media/image5.png" ContentType="image/png"/>
  <Override PartName="/ppt/media/image8.jpeg" ContentType="image/jpeg"/>
  <Override PartName="/ppt/media/image10.jpeg" ContentType="image/jpeg"/>
  <Override PartName="/ppt/media/image7.jpeg" ContentType="image/jpeg"/>
  <Override PartName="/ppt/media/image6.png" ContentType="image/png"/>
  <Override PartName="/ppt/media/image14.jpeg" ContentType="image/jpeg"/>
  <Override PartName="/ppt/media/image2.png" ContentType="image/png"/>
  <Override PartName="/ppt/media/image4.jpeg" ContentType="image/jpeg"/>
  <Override PartName="/ppt/media/image3.png" ContentType="image/png"/>
  <Override PartName="/ppt/media/image13.jpeg" ContentType="image/jpeg"/>
  <Override PartName="/ppt/media/image15.jpeg" ContentType="image/jpeg"/>
  <Override PartName="/ppt/media/image1.jpeg" ContentType="image/jpe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0" name="" descr=""/>
          <p:cNvPicPr/>
          <p:nvPr/>
        </p:nvPicPr>
        <p:blipFill>
          <a:blip r:embed="rId2"/>
          <a:stretch/>
        </p:blipFill>
        <p:spPr>
          <a:xfrm>
            <a:off x="2079000" y="1604520"/>
            <a:ext cx="4984920" cy="3977280"/>
          </a:xfrm>
          <a:prstGeom prst="rect">
            <a:avLst/>
          </a:prstGeom>
          <a:ln>
            <a:noFill/>
          </a:ln>
        </p:spPr>
      </p:pic>
      <p:pic>
        <p:nvPicPr>
          <p:cNvPr id="71"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p:spPr>
        <p:txBody>
          <a:bodyPr lIns="0" rIns="0" tIns="0" bIns="0" anchor="ctr"/>
          <a:p>
            <a:r>
              <a:rPr lang="fr-FR">
                <a:latin typeface="Arial"/>
              </a:rPr>
              <a:t>Cliquez pour éditer le format du texte-titre</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wmf"/><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CustomShape 1"/>
          <p:cNvSpPr/>
          <p:nvPr/>
        </p:nvSpPr>
        <p:spPr>
          <a:xfrm>
            <a:off x="1331640" y="260640"/>
            <a:ext cx="7560000" cy="935280"/>
          </a:xfrm>
          <a:prstGeom prst="rect">
            <a:avLst/>
          </a:prstGeom>
          <a:solidFill>
            <a:srgbClr val="dce6f2"/>
          </a:solidFill>
          <a:ln w="38160">
            <a:solidFill>
              <a:srgbClr val="1f497d"/>
            </a:solidFill>
            <a:round/>
          </a:ln>
        </p:spPr>
        <p:style>
          <a:lnRef idx="0"/>
          <a:fillRef idx="0"/>
          <a:effectRef idx="0"/>
          <a:fontRef idx="minor"/>
        </p:style>
        <p:txBody>
          <a:bodyPr lIns="90000" rIns="90000" tIns="45000" bIns="45000" anchor="ctr"/>
          <a:p>
            <a:pPr algn="ctr">
              <a:lnSpc>
                <a:spcPct val="100000"/>
              </a:lnSpc>
            </a:pPr>
            <a:r>
              <a:rPr b="1" lang="fr-FR" sz="2200" strike="noStrike">
                <a:solidFill>
                  <a:srgbClr val="ff6600"/>
                </a:solidFill>
                <a:latin typeface="Calibri"/>
              </a:rPr>
              <a:t>Grandes orientations stratégiques pour le FEAMP en France</a:t>
            </a:r>
            <a:endParaRPr/>
          </a:p>
        </p:txBody>
      </p:sp>
      <p:sp>
        <p:nvSpPr>
          <p:cNvPr id="73" name="CustomShape 2"/>
          <p:cNvSpPr/>
          <p:nvPr/>
        </p:nvSpPr>
        <p:spPr>
          <a:xfrm>
            <a:off x="1331640" y="1772640"/>
            <a:ext cx="7488000" cy="3743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p:txBody>
      </p:sp>
      <p:pic>
        <p:nvPicPr>
          <p:cNvPr id="74" name="Image 4" descr=""/>
          <p:cNvPicPr/>
          <p:nvPr/>
        </p:nvPicPr>
        <p:blipFill>
          <a:blip r:embed="rId1"/>
          <a:stretch/>
        </p:blipFill>
        <p:spPr>
          <a:xfrm>
            <a:off x="35640" y="188640"/>
            <a:ext cx="935280" cy="980640"/>
          </a:xfrm>
          <a:prstGeom prst="rect">
            <a:avLst/>
          </a:prstGeom>
          <a:ln>
            <a:noFill/>
          </a:ln>
        </p:spPr>
      </p:pic>
      <p:pic>
        <p:nvPicPr>
          <p:cNvPr id="75" name="Image 5" descr=""/>
          <p:cNvPicPr/>
          <p:nvPr/>
        </p:nvPicPr>
        <p:blipFill>
          <a:blip r:embed="rId2"/>
          <a:stretch/>
        </p:blipFill>
        <p:spPr>
          <a:xfrm>
            <a:off x="6228360" y="5877360"/>
            <a:ext cx="2447640" cy="490320"/>
          </a:xfrm>
          <a:prstGeom prst="rect">
            <a:avLst/>
          </a:prstGeom>
          <a:ln>
            <a:noFill/>
          </a:ln>
        </p:spPr>
      </p:pic>
      <p:sp>
        <p:nvSpPr>
          <p:cNvPr id="76" name="CustomShape 3"/>
          <p:cNvSpPr/>
          <p:nvPr/>
        </p:nvSpPr>
        <p:spPr>
          <a:xfrm>
            <a:off x="1332000" y="1484280"/>
            <a:ext cx="7595640" cy="4753800"/>
          </a:xfrm>
          <a:prstGeom prst="rect">
            <a:avLst/>
          </a:prstGeom>
          <a:noFill/>
          <a:ln>
            <a:noFill/>
          </a:ln>
        </p:spPr>
        <p:style>
          <a:lnRef idx="0"/>
          <a:fillRef idx="0"/>
          <a:effectRef idx="0"/>
          <a:fontRef idx="minor"/>
        </p:style>
        <p:txBody>
          <a:bodyPr lIns="90000" rIns="90000" tIns="45000" bIns="45000"/>
          <a:p>
            <a:pPr>
              <a:lnSpc>
                <a:spcPct val="80000"/>
              </a:lnSpc>
              <a:buFont typeface="Arial"/>
              <a:buChar char="•"/>
            </a:pPr>
            <a:r>
              <a:rPr lang="fr-FR" sz="2000" strike="noStrike">
                <a:solidFill>
                  <a:srgbClr val="000000"/>
                </a:solidFill>
                <a:latin typeface="Calibri"/>
                <a:ea typeface="DejaVu Sans"/>
              </a:rPr>
              <a:t>En France, le FEAMP permettra, </a:t>
            </a:r>
            <a:r>
              <a:rPr b="1" lang="fr-FR" sz="2000" strike="noStrike">
                <a:solidFill>
                  <a:srgbClr val="000000"/>
                </a:solidFill>
                <a:latin typeface="Calibri"/>
                <a:ea typeface="DejaVu Sans"/>
              </a:rPr>
              <a:t>de façon équilibrée</a:t>
            </a:r>
            <a:r>
              <a:rPr lang="fr-FR" sz="2000" strike="noStrike">
                <a:solidFill>
                  <a:srgbClr val="000000"/>
                </a:solidFill>
                <a:latin typeface="Calibri"/>
                <a:ea typeface="DejaVu Sans"/>
              </a:rPr>
              <a:t> : </a:t>
            </a:r>
            <a:endParaRPr/>
          </a:p>
          <a:p>
            <a:pPr lvl="1">
              <a:lnSpc>
                <a:spcPct val="80000"/>
              </a:lnSpc>
              <a:buFont typeface="Arial"/>
              <a:buChar char="–"/>
            </a:pPr>
            <a:r>
              <a:rPr lang="fr-FR" sz="2000" strike="noStrike">
                <a:solidFill>
                  <a:srgbClr val="000000"/>
                </a:solidFill>
                <a:latin typeface="Calibri"/>
                <a:ea typeface="DejaVu Sans"/>
              </a:rPr>
              <a:t>d’accompagner </a:t>
            </a:r>
            <a:r>
              <a:rPr b="1" lang="fr-FR" sz="2000" strike="noStrike">
                <a:solidFill>
                  <a:srgbClr val="000000"/>
                </a:solidFill>
                <a:latin typeface="Calibri"/>
                <a:ea typeface="DejaVu Sans"/>
              </a:rPr>
              <a:t>l’esprit entrepreneurial</a:t>
            </a:r>
            <a:r>
              <a:rPr lang="fr-FR" sz="2000" strike="noStrike">
                <a:solidFill>
                  <a:srgbClr val="000000"/>
                </a:solidFill>
                <a:latin typeface="Calibri"/>
                <a:ea typeface="DejaVu Sans"/>
              </a:rPr>
              <a:t> dans les filières pêche et aquaculture, </a:t>
            </a:r>
            <a:endParaRPr/>
          </a:p>
          <a:p>
            <a:pPr lvl="1">
              <a:lnSpc>
                <a:spcPct val="80000"/>
              </a:lnSpc>
              <a:buFont typeface="Arial"/>
              <a:buChar char="–"/>
            </a:pPr>
            <a:r>
              <a:rPr lang="fr-FR" sz="2000" strike="noStrike">
                <a:solidFill>
                  <a:srgbClr val="000000"/>
                </a:solidFill>
                <a:latin typeface="Calibri"/>
                <a:ea typeface="DejaVu Sans"/>
              </a:rPr>
              <a:t>tout en permettant aux deux secteurs de mieux </a:t>
            </a:r>
            <a:r>
              <a:rPr b="1" lang="fr-FR" sz="2000" strike="noStrike">
                <a:solidFill>
                  <a:srgbClr val="000000"/>
                </a:solidFill>
                <a:latin typeface="Calibri"/>
                <a:ea typeface="DejaVu Sans"/>
              </a:rPr>
              <a:t>s’insérer dans leur environnement</a:t>
            </a:r>
            <a:r>
              <a:rPr lang="fr-FR" sz="2000" strike="noStrike">
                <a:solidFill>
                  <a:srgbClr val="000000"/>
                </a:solidFill>
                <a:latin typeface="Calibri"/>
                <a:ea typeface="DejaVu Sans"/>
              </a:rPr>
              <a:t>, sur le plan  écologique et sur le plan territorial.</a:t>
            </a:r>
            <a:endParaRPr/>
          </a:p>
          <a:p>
            <a:pPr>
              <a:lnSpc>
                <a:spcPct val="80000"/>
              </a:lnSpc>
            </a:pPr>
            <a:endParaRPr/>
          </a:p>
          <a:p>
            <a:pPr>
              <a:lnSpc>
                <a:spcPct val="80000"/>
              </a:lnSpc>
              <a:buFont typeface="Arial"/>
              <a:buChar char="•"/>
            </a:pPr>
            <a:r>
              <a:rPr lang="fr-FR" sz="2000" strike="noStrike">
                <a:solidFill>
                  <a:srgbClr val="000000"/>
                </a:solidFill>
                <a:latin typeface="Calibri"/>
                <a:ea typeface="DejaVu Sans"/>
              </a:rPr>
              <a:t>Ces </a:t>
            </a:r>
            <a:r>
              <a:rPr b="1" lang="fr-FR" sz="2000" strike="noStrike">
                <a:solidFill>
                  <a:srgbClr val="000000"/>
                </a:solidFill>
                <a:latin typeface="Calibri"/>
                <a:ea typeface="DejaVu Sans"/>
              </a:rPr>
              <a:t>deux objectifs majeurs</a:t>
            </a:r>
            <a:r>
              <a:rPr lang="fr-FR" sz="2000" strike="noStrike">
                <a:solidFill>
                  <a:srgbClr val="000000"/>
                </a:solidFill>
                <a:latin typeface="Calibri"/>
                <a:ea typeface="DejaVu Sans"/>
              </a:rPr>
              <a:t> seront également atteints grâce :  </a:t>
            </a:r>
            <a:endParaRPr/>
          </a:p>
          <a:p>
            <a:pPr lvl="1">
              <a:lnSpc>
                <a:spcPct val="80000"/>
              </a:lnSpc>
              <a:buFont typeface="Arial"/>
              <a:buChar char="–"/>
            </a:pPr>
            <a:r>
              <a:rPr lang="fr-FR" sz="2000" strike="noStrike">
                <a:solidFill>
                  <a:srgbClr val="000000"/>
                </a:solidFill>
                <a:latin typeface="Calibri"/>
                <a:ea typeface="DejaVu Sans"/>
              </a:rPr>
              <a:t>Au développement local mené par les acteurs locaux (ancien axe 4 du FEP) et outil par excellence de mise en cohérence des enjeux économiques et environnementaux ;</a:t>
            </a:r>
            <a:endParaRPr/>
          </a:p>
          <a:p>
            <a:pPr lvl="1">
              <a:lnSpc>
                <a:spcPct val="80000"/>
              </a:lnSpc>
              <a:buFont typeface="Arial"/>
              <a:buChar char="–"/>
            </a:pPr>
            <a:r>
              <a:rPr lang="fr-FR" sz="2000" strike="noStrike">
                <a:solidFill>
                  <a:srgbClr val="000000"/>
                </a:solidFill>
                <a:latin typeface="Calibri"/>
                <a:ea typeface="DejaVu Sans"/>
              </a:rPr>
              <a:t>Aux outils de la politique maritime intégrée (amélioration de la connaissance du milieu marin et de l’impact de la qualité du milieu sur les activités de pêche et d’aquaculture, mise en place de mesures de préservation des milieux).</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1403640" y="260640"/>
            <a:ext cx="7560000" cy="935280"/>
          </a:xfrm>
          <a:prstGeom prst="rect">
            <a:avLst/>
          </a:prstGeom>
          <a:solidFill>
            <a:srgbClr val="dce6f2"/>
          </a:solidFill>
          <a:ln w="38160">
            <a:solidFill>
              <a:srgbClr val="1f497d"/>
            </a:solidFill>
            <a:round/>
          </a:ln>
        </p:spPr>
        <p:style>
          <a:lnRef idx="0"/>
          <a:fillRef idx="0"/>
          <a:effectRef idx="0"/>
          <a:fontRef idx="minor"/>
        </p:style>
        <p:txBody>
          <a:bodyPr lIns="90000" rIns="90000" tIns="45000" bIns="45000" anchor="ctr"/>
          <a:p>
            <a:pPr algn="ctr">
              <a:lnSpc>
                <a:spcPct val="100000"/>
              </a:lnSpc>
            </a:pPr>
            <a:r>
              <a:rPr b="1" lang="fr-FR" sz="2200" strike="noStrike">
                <a:solidFill>
                  <a:srgbClr val="ff6600"/>
                </a:solidFill>
                <a:latin typeface="Calibri"/>
              </a:rPr>
              <a:t>Enveloppes budgétaires dédiées au FEAMP 2014-2020</a:t>
            </a:r>
            <a:endParaRPr/>
          </a:p>
        </p:txBody>
      </p:sp>
      <p:sp>
        <p:nvSpPr>
          <p:cNvPr id="78" name="CustomShape 2"/>
          <p:cNvSpPr/>
          <p:nvPr/>
        </p:nvSpPr>
        <p:spPr>
          <a:xfrm>
            <a:off x="1331640" y="1772640"/>
            <a:ext cx="7488000" cy="3743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p:txBody>
      </p:sp>
      <p:pic>
        <p:nvPicPr>
          <p:cNvPr id="79" name="Image 4" descr=""/>
          <p:cNvPicPr/>
          <p:nvPr/>
        </p:nvPicPr>
        <p:blipFill>
          <a:blip r:embed="rId1"/>
          <a:stretch/>
        </p:blipFill>
        <p:spPr>
          <a:xfrm>
            <a:off x="35640" y="188640"/>
            <a:ext cx="935280" cy="980640"/>
          </a:xfrm>
          <a:prstGeom prst="rect">
            <a:avLst/>
          </a:prstGeom>
          <a:ln>
            <a:noFill/>
          </a:ln>
        </p:spPr>
      </p:pic>
      <p:pic>
        <p:nvPicPr>
          <p:cNvPr id="80" name="Image 5" descr=""/>
          <p:cNvPicPr/>
          <p:nvPr/>
        </p:nvPicPr>
        <p:blipFill>
          <a:blip r:embed="rId2"/>
          <a:stretch/>
        </p:blipFill>
        <p:spPr>
          <a:xfrm>
            <a:off x="6228360" y="5877360"/>
            <a:ext cx="2447640" cy="490320"/>
          </a:xfrm>
          <a:prstGeom prst="rect">
            <a:avLst/>
          </a:prstGeom>
          <a:ln>
            <a:noFill/>
          </a:ln>
        </p:spPr>
      </p:pic>
      <p:sp>
        <p:nvSpPr>
          <p:cNvPr id="81" name="CustomShape 3"/>
          <p:cNvSpPr/>
          <p:nvPr/>
        </p:nvSpPr>
        <p:spPr>
          <a:xfrm>
            <a:off x="2173680" y="2072520"/>
            <a:ext cx="183960" cy="368640"/>
          </a:xfrm>
          <a:prstGeom prst="rect">
            <a:avLst/>
          </a:prstGeom>
          <a:noFill/>
          <a:ln>
            <a:noFill/>
          </a:ln>
        </p:spPr>
        <p:style>
          <a:lnRef idx="0"/>
          <a:fillRef idx="0"/>
          <a:effectRef idx="0"/>
          <a:fontRef idx="minor"/>
        </p:style>
      </p:sp>
      <p:sp>
        <p:nvSpPr>
          <p:cNvPr id="82" name="CustomShape 4"/>
          <p:cNvSpPr/>
          <p:nvPr/>
        </p:nvSpPr>
        <p:spPr>
          <a:xfrm>
            <a:off x="1403640" y="1340640"/>
            <a:ext cx="7606800" cy="4090680"/>
          </a:xfrm>
          <a:prstGeom prst="rect">
            <a:avLst/>
          </a:prstGeom>
          <a:noFill/>
          <a:ln>
            <a:noFill/>
          </a:ln>
        </p:spPr>
        <p:style>
          <a:lnRef idx="0"/>
          <a:fillRef idx="0"/>
          <a:effectRef idx="0"/>
          <a:fontRef idx="minor"/>
        </p:style>
        <p:txBody>
          <a:bodyPr lIns="90000" rIns="90000" tIns="45000" bIns="45000"/>
          <a:p>
            <a:pPr>
              <a:lnSpc>
                <a:spcPct val="80000"/>
              </a:lnSpc>
            </a:pPr>
            <a:r>
              <a:rPr lang="fr-FR" strike="noStrike">
                <a:solidFill>
                  <a:srgbClr val="000000"/>
                </a:solidFill>
                <a:latin typeface="Calibri"/>
                <a:ea typeface="DejaVu Sans"/>
              </a:rPr>
              <a:t>Enveloppe FEAMP France : </a:t>
            </a:r>
            <a:r>
              <a:rPr b="1" lang="fr-FR" strike="noStrike">
                <a:solidFill>
                  <a:srgbClr val="000000"/>
                </a:solidFill>
                <a:latin typeface="Calibri"/>
                <a:ea typeface="DejaVu Sans"/>
              </a:rPr>
              <a:t>588 M€</a:t>
            </a:r>
            <a:endParaRPr/>
          </a:p>
          <a:p>
            <a:pPr>
              <a:lnSpc>
                <a:spcPct val="80000"/>
              </a:lnSpc>
            </a:pPr>
            <a:r>
              <a:rPr lang="fr-FR" strike="noStrike">
                <a:solidFill>
                  <a:srgbClr val="000000"/>
                </a:solidFill>
                <a:latin typeface="Calibri"/>
                <a:ea typeface="DejaVu Sans"/>
              </a:rPr>
              <a:t> </a:t>
            </a:r>
            <a:endParaRPr/>
          </a:p>
          <a:p>
            <a:pPr lvl="1">
              <a:lnSpc>
                <a:spcPct val="80000"/>
              </a:lnSpc>
              <a:buFont typeface="Arial"/>
              <a:buChar char="•"/>
            </a:pPr>
            <a:r>
              <a:rPr lang="fr-FR" strike="noStrike">
                <a:solidFill>
                  <a:srgbClr val="000000"/>
                </a:solidFill>
                <a:latin typeface="Calibri"/>
                <a:ea typeface="DejaVu Sans"/>
              </a:rPr>
              <a:t>Développement durable de la pêche, de l’aquaculture, des zones tributaires de la pêche, commercialisation, transformation, assistance technique = </a:t>
            </a:r>
            <a:r>
              <a:rPr b="1" lang="fr-FR" strike="noStrike">
                <a:solidFill>
                  <a:srgbClr val="000000"/>
                </a:solidFill>
                <a:latin typeface="Calibri"/>
                <a:ea typeface="DejaVu Sans"/>
              </a:rPr>
              <a:t>369 M€</a:t>
            </a:r>
            <a:r>
              <a:rPr lang="fr-FR" strike="noStrike">
                <a:solidFill>
                  <a:srgbClr val="000000"/>
                </a:solidFill>
                <a:latin typeface="Calibri"/>
                <a:ea typeface="DejaVu Sans"/>
              </a:rPr>
              <a:t> </a:t>
            </a:r>
            <a:r>
              <a:rPr lang="fr-FR" strike="noStrike">
                <a:solidFill>
                  <a:srgbClr val="000099"/>
                </a:solidFill>
                <a:latin typeface="Wingdings"/>
                <a:ea typeface="DejaVu Sans"/>
              </a:rPr>
              <a:t></a:t>
            </a:r>
            <a:r>
              <a:rPr lang="fr-FR" strike="noStrike">
                <a:solidFill>
                  <a:srgbClr val="000099"/>
                </a:solidFill>
                <a:latin typeface="Calibri"/>
                <a:ea typeface="DejaVu Sans"/>
              </a:rPr>
              <a:t> enveloppe répartie entre les mesures gérées par l’Etat et les mesures gérées par les conseils régionaux d’une part.</a:t>
            </a:r>
            <a:endParaRPr/>
          </a:p>
          <a:p>
            <a:pPr>
              <a:lnSpc>
                <a:spcPct val="80000"/>
              </a:lnSpc>
            </a:pPr>
            <a:endParaRPr/>
          </a:p>
          <a:p>
            <a:pPr lvl="1">
              <a:lnSpc>
                <a:spcPct val="80000"/>
              </a:lnSpc>
              <a:buFont typeface="Arial"/>
              <a:buChar char="•"/>
            </a:pPr>
            <a:r>
              <a:rPr lang="fr-FR" strike="noStrike">
                <a:solidFill>
                  <a:srgbClr val="000000"/>
                </a:solidFill>
                <a:latin typeface="Calibri"/>
                <a:ea typeface="DejaVu Sans"/>
              </a:rPr>
              <a:t>Contrôle et exécution = </a:t>
            </a:r>
            <a:r>
              <a:rPr b="1" lang="fr-FR" strike="noStrike">
                <a:solidFill>
                  <a:srgbClr val="000000"/>
                </a:solidFill>
                <a:latin typeface="Calibri"/>
                <a:ea typeface="DejaVu Sans"/>
              </a:rPr>
              <a:t>56 M€</a:t>
            </a:r>
            <a:endParaRPr/>
          </a:p>
          <a:p>
            <a:pPr>
              <a:lnSpc>
                <a:spcPct val="80000"/>
              </a:lnSpc>
            </a:pPr>
            <a:endParaRPr/>
          </a:p>
          <a:p>
            <a:pPr lvl="1">
              <a:lnSpc>
                <a:spcPct val="80000"/>
              </a:lnSpc>
              <a:buFont typeface="Arial"/>
              <a:buChar char="•"/>
            </a:pPr>
            <a:r>
              <a:rPr lang="fr-FR" strike="noStrike">
                <a:solidFill>
                  <a:srgbClr val="000000"/>
                </a:solidFill>
                <a:latin typeface="Calibri"/>
                <a:ea typeface="DejaVu Sans"/>
              </a:rPr>
              <a:t>Collecte de données = </a:t>
            </a:r>
            <a:r>
              <a:rPr b="1" lang="fr-FR" strike="noStrike">
                <a:solidFill>
                  <a:srgbClr val="000000"/>
                </a:solidFill>
                <a:latin typeface="Calibri"/>
                <a:ea typeface="DejaVu Sans"/>
              </a:rPr>
              <a:t>66 M€</a:t>
            </a:r>
            <a:r>
              <a:rPr lang="fr-FR" strike="noStrike">
                <a:solidFill>
                  <a:srgbClr val="000000"/>
                </a:solidFill>
                <a:latin typeface="Calibri"/>
                <a:ea typeface="DejaVu Sans"/>
              </a:rPr>
              <a:t> </a:t>
            </a:r>
            <a:endParaRPr/>
          </a:p>
          <a:p>
            <a:pPr>
              <a:lnSpc>
                <a:spcPct val="80000"/>
              </a:lnSpc>
            </a:pPr>
            <a:endParaRPr/>
          </a:p>
          <a:p>
            <a:pPr lvl="1">
              <a:lnSpc>
                <a:spcPct val="80000"/>
              </a:lnSpc>
              <a:buFont typeface="Arial"/>
              <a:buChar char="•"/>
            </a:pPr>
            <a:r>
              <a:rPr b="1" i="1" lang="fr-FR" strike="noStrike">
                <a:solidFill>
                  <a:srgbClr val="000000"/>
                </a:solidFill>
                <a:latin typeface="Calibri"/>
                <a:ea typeface="DejaVu Sans"/>
              </a:rPr>
              <a:t>Compensation des surcoûts dans les RUP = 86,45 M€</a:t>
            </a:r>
            <a:r>
              <a:rPr lang="fr-FR" strike="noStrike">
                <a:solidFill>
                  <a:srgbClr val="000000"/>
                </a:solidFill>
                <a:latin typeface="Calibri"/>
                <a:ea typeface="DejaVu Sans"/>
              </a:rPr>
              <a:t> (12,35 M€ max. par an non reportable d’une année sur l’autre) </a:t>
            </a:r>
            <a:r>
              <a:rPr lang="fr-FR" strike="noStrike">
                <a:solidFill>
                  <a:srgbClr val="000099"/>
                </a:solidFill>
                <a:latin typeface="Wingdings"/>
                <a:ea typeface="DejaVu Sans"/>
              </a:rPr>
              <a:t></a:t>
            </a:r>
            <a:r>
              <a:rPr lang="fr-FR" strike="noStrike">
                <a:solidFill>
                  <a:srgbClr val="000099"/>
                </a:solidFill>
                <a:latin typeface="Calibri"/>
                <a:ea typeface="DejaVu Sans"/>
              </a:rPr>
              <a:t> enveloppe inédite pour la Guadeloupe</a:t>
            </a:r>
            <a:endParaRPr/>
          </a:p>
          <a:p>
            <a:pPr>
              <a:lnSpc>
                <a:spcPct val="80000"/>
              </a:lnSpc>
            </a:pPr>
            <a:endParaRPr/>
          </a:p>
          <a:p>
            <a:pPr lvl="1">
              <a:lnSpc>
                <a:spcPct val="80000"/>
              </a:lnSpc>
              <a:buFont typeface="Arial"/>
              <a:buChar char="•"/>
            </a:pPr>
            <a:r>
              <a:rPr lang="fr-FR" strike="noStrike">
                <a:solidFill>
                  <a:srgbClr val="000000"/>
                </a:solidFill>
                <a:latin typeface="Calibri"/>
                <a:ea typeface="DejaVu Sans"/>
              </a:rPr>
              <a:t>Aide au stockage = </a:t>
            </a:r>
            <a:r>
              <a:rPr b="1" lang="fr-FR" strike="noStrike">
                <a:solidFill>
                  <a:srgbClr val="000000"/>
                </a:solidFill>
                <a:latin typeface="Calibri"/>
                <a:ea typeface="DejaVu Sans"/>
              </a:rPr>
              <a:t>4,7 M€</a:t>
            </a:r>
            <a:r>
              <a:rPr lang="fr-FR" strike="noStrike">
                <a:solidFill>
                  <a:srgbClr val="000000"/>
                </a:solidFill>
                <a:latin typeface="Calibri"/>
                <a:ea typeface="DejaVu Sans"/>
              </a:rPr>
              <a:t> </a:t>
            </a:r>
            <a:endParaRPr/>
          </a:p>
          <a:p>
            <a:pPr>
              <a:lnSpc>
                <a:spcPct val="80000"/>
              </a:lnSpc>
            </a:pPr>
            <a:endParaRPr/>
          </a:p>
          <a:p>
            <a:pPr lvl="1">
              <a:lnSpc>
                <a:spcPct val="80000"/>
              </a:lnSpc>
              <a:buFont typeface="Arial"/>
              <a:buChar char="•"/>
            </a:pPr>
            <a:r>
              <a:rPr lang="fr-FR" strike="noStrike">
                <a:solidFill>
                  <a:srgbClr val="000000"/>
                </a:solidFill>
                <a:latin typeface="Calibri"/>
                <a:ea typeface="DejaVu Sans"/>
              </a:rPr>
              <a:t>Politique maritime intégrée = </a:t>
            </a:r>
            <a:r>
              <a:rPr b="1" lang="fr-FR" strike="noStrike">
                <a:solidFill>
                  <a:srgbClr val="000000"/>
                </a:solidFill>
                <a:latin typeface="Calibri"/>
                <a:ea typeface="DejaVu Sans"/>
              </a:rPr>
              <a:t>5,3 M€</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1403640" y="260640"/>
            <a:ext cx="7560000" cy="935280"/>
          </a:xfrm>
          <a:prstGeom prst="rect">
            <a:avLst/>
          </a:prstGeom>
          <a:solidFill>
            <a:srgbClr val="dce6f2"/>
          </a:solidFill>
          <a:ln w="38160">
            <a:solidFill>
              <a:srgbClr val="1f497d"/>
            </a:solidFill>
            <a:round/>
          </a:ln>
        </p:spPr>
        <p:style>
          <a:lnRef idx="0"/>
          <a:fillRef idx="0"/>
          <a:effectRef idx="0"/>
          <a:fontRef idx="minor"/>
        </p:style>
        <p:txBody>
          <a:bodyPr lIns="90000" rIns="90000" tIns="45000" bIns="45000" anchor="ctr"/>
          <a:p>
            <a:r>
              <a:rPr b="1" lang="fr-FR" sz="2200" strike="noStrike">
                <a:solidFill>
                  <a:srgbClr val="ff6600"/>
                </a:solidFill>
                <a:latin typeface="Calibri"/>
              </a:rPr>
              <a:t>Enveloppe FEAMP attribuée aux RUP</a:t>
            </a:r>
            <a:endParaRPr/>
          </a:p>
          <a:p>
            <a:pPr algn="ctr">
              <a:lnSpc>
                <a:spcPct val="100000"/>
              </a:lnSpc>
            </a:pPr>
            <a:r>
              <a:rPr b="1" lang="fr-FR" sz="2200" strike="noStrike">
                <a:solidFill>
                  <a:srgbClr val="ff6600"/>
                </a:solidFill>
                <a:latin typeface="Calibri"/>
              </a:rPr>
              <a:t>1. DD de la pêche et de l’aquaculture </a:t>
            </a:r>
            <a:endParaRPr/>
          </a:p>
        </p:txBody>
      </p:sp>
      <p:sp>
        <p:nvSpPr>
          <p:cNvPr id="84" name="CustomShape 2"/>
          <p:cNvSpPr/>
          <p:nvPr/>
        </p:nvSpPr>
        <p:spPr>
          <a:xfrm>
            <a:off x="1331640" y="1772640"/>
            <a:ext cx="7488000" cy="3743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p:txBody>
      </p:sp>
      <p:pic>
        <p:nvPicPr>
          <p:cNvPr id="85" name="Image 4" descr=""/>
          <p:cNvPicPr/>
          <p:nvPr/>
        </p:nvPicPr>
        <p:blipFill>
          <a:blip r:embed="rId1"/>
          <a:stretch/>
        </p:blipFill>
        <p:spPr>
          <a:xfrm>
            <a:off x="35640" y="188640"/>
            <a:ext cx="935280" cy="980640"/>
          </a:xfrm>
          <a:prstGeom prst="rect">
            <a:avLst/>
          </a:prstGeom>
          <a:ln>
            <a:noFill/>
          </a:ln>
        </p:spPr>
      </p:pic>
      <p:pic>
        <p:nvPicPr>
          <p:cNvPr id="86" name="Image 5" descr=""/>
          <p:cNvPicPr/>
          <p:nvPr/>
        </p:nvPicPr>
        <p:blipFill>
          <a:blip r:embed="rId2"/>
          <a:stretch/>
        </p:blipFill>
        <p:spPr>
          <a:xfrm>
            <a:off x="6228360" y="5877360"/>
            <a:ext cx="2447640" cy="490320"/>
          </a:xfrm>
          <a:prstGeom prst="rect">
            <a:avLst/>
          </a:prstGeom>
          <a:ln>
            <a:noFill/>
          </a:ln>
        </p:spPr>
      </p:pic>
      <p:sp>
        <p:nvSpPr>
          <p:cNvPr id="87" name="CustomShape 3"/>
          <p:cNvSpPr/>
          <p:nvPr/>
        </p:nvSpPr>
        <p:spPr>
          <a:xfrm>
            <a:off x="2173680" y="2072520"/>
            <a:ext cx="183960" cy="368640"/>
          </a:xfrm>
          <a:prstGeom prst="rect">
            <a:avLst/>
          </a:prstGeom>
          <a:noFill/>
          <a:ln>
            <a:noFill/>
          </a:ln>
        </p:spPr>
        <p:style>
          <a:lnRef idx="0"/>
          <a:fillRef idx="0"/>
          <a:effectRef idx="0"/>
          <a:fontRef idx="minor"/>
        </p:style>
      </p:sp>
      <p:sp>
        <p:nvSpPr>
          <p:cNvPr id="88" name="CustomShape 4"/>
          <p:cNvSpPr/>
          <p:nvPr/>
        </p:nvSpPr>
        <p:spPr>
          <a:xfrm>
            <a:off x="1403640" y="1340640"/>
            <a:ext cx="7606800" cy="5078880"/>
          </a:xfrm>
          <a:prstGeom prst="rect">
            <a:avLst/>
          </a:prstGeom>
          <a:noFill/>
          <a:ln>
            <a:noFill/>
          </a:ln>
        </p:spPr>
        <p:style>
          <a:lnRef idx="0"/>
          <a:fillRef idx="0"/>
          <a:effectRef idx="0"/>
          <a:fontRef idx="minor"/>
        </p:style>
        <p:txBody>
          <a:bodyPr lIns="90000" rIns="90000" tIns="45000" bIns="45000"/>
          <a:p>
            <a:pPr>
              <a:lnSpc>
                <a:spcPct val="80000"/>
              </a:lnSpc>
            </a:pPr>
            <a:endParaRPr/>
          </a:p>
          <a:p>
            <a:pPr>
              <a:lnSpc>
                <a:spcPct val="80000"/>
              </a:lnSpc>
            </a:pPr>
            <a:r>
              <a:rPr lang="fr-FR" strike="noStrike">
                <a:solidFill>
                  <a:srgbClr val="000000"/>
                </a:solidFill>
                <a:latin typeface="Calibri"/>
                <a:ea typeface="DejaVu Sans"/>
              </a:rPr>
              <a:t>Critères de répartition de l’enveloppe « développement durable de la pêche et de l’aquaculture » : </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niveau d’emploi en pêche et en aquaculture; </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niveau de production en pêche et en aquaculture; </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pourcentage de pêcheurs pratiquant la petite pêche côtière; </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historique des dotations et des consommations du FEP 2007-2013. </a:t>
            </a:r>
            <a:endParaRPr/>
          </a:p>
          <a:p>
            <a:pPr>
              <a:lnSpc>
                <a:spcPct val="80000"/>
              </a:lnSpc>
            </a:pPr>
            <a:endParaRPr/>
          </a:p>
          <a:p>
            <a:pPr>
              <a:lnSpc>
                <a:spcPct val="80000"/>
              </a:lnSpc>
            </a:pPr>
            <a:r>
              <a:rPr lang="fr-FR" strike="noStrike">
                <a:solidFill>
                  <a:srgbClr val="000000"/>
                </a:solidFill>
                <a:latin typeface="Calibri"/>
                <a:ea typeface="DejaVu Sans"/>
              </a:rPr>
              <a:t>Répartition définitive :</a:t>
            </a:r>
            <a:endParaRPr/>
          </a:p>
          <a:p>
            <a:pPr algn="ctr">
              <a:lnSpc>
                <a:spcPct val="100000"/>
              </a:lnSpc>
            </a:pPr>
            <a:r>
              <a:rPr b="1" lang="fr-FR" strike="noStrike">
                <a:solidFill>
                  <a:srgbClr val="000000"/>
                </a:solidFill>
                <a:latin typeface="Calibri"/>
                <a:ea typeface="DejaVu Sans"/>
              </a:rPr>
              <a:t>La Réunion : 11 932 984 €</a:t>
            </a:r>
            <a:endParaRPr/>
          </a:p>
          <a:p>
            <a:pPr algn="ctr">
              <a:lnSpc>
                <a:spcPct val="100000"/>
              </a:lnSpc>
            </a:pPr>
            <a:r>
              <a:rPr b="1" lang="fr-FR" strike="noStrike">
                <a:solidFill>
                  <a:srgbClr val="000000"/>
                </a:solidFill>
                <a:latin typeface="Calibri"/>
                <a:ea typeface="DejaVu Sans"/>
              </a:rPr>
              <a:t>Mayotte: 3 048 815 €</a:t>
            </a:r>
            <a:endParaRPr/>
          </a:p>
          <a:p>
            <a:pPr algn="ctr">
              <a:lnSpc>
                <a:spcPct val="100000"/>
              </a:lnSpc>
            </a:pPr>
            <a:r>
              <a:rPr b="1" lang="fr-FR" strike="noStrike">
                <a:solidFill>
                  <a:srgbClr val="000000"/>
                </a:solidFill>
                <a:latin typeface="Calibri"/>
                <a:ea typeface="DejaVu Sans"/>
              </a:rPr>
              <a:t>Guyane: 7 161 679 €</a:t>
            </a:r>
            <a:endParaRPr/>
          </a:p>
          <a:p>
            <a:pPr algn="ctr">
              <a:lnSpc>
                <a:spcPct val="100000"/>
              </a:lnSpc>
            </a:pPr>
            <a:r>
              <a:rPr b="1" lang="fr-FR" strike="noStrike">
                <a:solidFill>
                  <a:srgbClr val="000000"/>
                </a:solidFill>
                <a:latin typeface="Calibri"/>
                <a:ea typeface="DejaVu Sans"/>
              </a:rPr>
              <a:t>Martinique: 9 774 285 €</a:t>
            </a:r>
            <a:endParaRPr/>
          </a:p>
          <a:p>
            <a:pPr algn="ctr">
              <a:lnSpc>
                <a:spcPct val="100000"/>
              </a:lnSpc>
            </a:pPr>
            <a:r>
              <a:rPr b="1" lang="fr-FR" strike="noStrike" u="sng">
                <a:solidFill>
                  <a:srgbClr val="e46c0a"/>
                </a:solidFill>
                <a:latin typeface="Calibri"/>
                <a:ea typeface="DejaVu Sans"/>
              </a:rPr>
              <a:t>Guadeloupe: 8 892 837 €</a:t>
            </a:r>
            <a:endParaRPr/>
          </a:p>
          <a:p>
            <a:pPr algn="ctr">
              <a:lnSpc>
                <a:spcPct val="100000"/>
              </a:lnSpc>
            </a:pPr>
            <a:r>
              <a:rPr b="1" lang="fr-FR" strike="noStrike">
                <a:solidFill>
                  <a:srgbClr val="000000"/>
                </a:solidFill>
                <a:latin typeface="Calibri"/>
                <a:ea typeface="DejaVu Sans"/>
              </a:rPr>
              <a:t>Saint-Martin: 769 196 €</a:t>
            </a:r>
            <a:endParaRPr/>
          </a:p>
          <a:p>
            <a:pPr>
              <a:lnSpc>
                <a:spcPct val="80000"/>
              </a:lnSpc>
            </a:pPr>
            <a:endParaRPr/>
          </a:p>
          <a:p>
            <a:pPr>
              <a:lnSpc>
                <a:spcPct val="8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1403640" y="260640"/>
            <a:ext cx="7560000" cy="935280"/>
          </a:xfrm>
          <a:prstGeom prst="rect">
            <a:avLst/>
          </a:prstGeom>
          <a:solidFill>
            <a:srgbClr val="dce6f2"/>
          </a:solidFill>
          <a:ln w="38160">
            <a:solidFill>
              <a:srgbClr val="1f497d"/>
            </a:solidFill>
            <a:round/>
          </a:ln>
        </p:spPr>
        <p:style>
          <a:lnRef idx="0"/>
          <a:fillRef idx="0"/>
          <a:effectRef idx="0"/>
          <a:fontRef idx="minor"/>
        </p:style>
        <p:txBody>
          <a:bodyPr lIns="90000" rIns="90000" tIns="45000" bIns="45000" anchor="ctr"/>
          <a:p>
            <a:r>
              <a:rPr b="1" lang="fr-FR" sz="2200" strike="noStrike">
                <a:solidFill>
                  <a:srgbClr val="ff6600"/>
                </a:solidFill>
                <a:latin typeface="Calibri"/>
              </a:rPr>
              <a:t>Enveloppe FEAMP attribuée aux RUP</a:t>
            </a:r>
            <a:endParaRPr/>
          </a:p>
          <a:p>
            <a:pPr algn="ctr">
              <a:lnSpc>
                <a:spcPct val="100000"/>
              </a:lnSpc>
            </a:pPr>
            <a:r>
              <a:rPr b="1" lang="fr-FR" sz="2200" strike="noStrike">
                <a:solidFill>
                  <a:srgbClr val="ff6600"/>
                </a:solidFill>
                <a:latin typeface="Calibri"/>
              </a:rPr>
              <a:t>2. Plan de compensation des surcoûts</a:t>
            </a:r>
            <a:endParaRPr/>
          </a:p>
        </p:txBody>
      </p:sp>
      <p:sp>
        <p:nvSpPr>
          <p:cNvPr id="90" name="CustomShape 2"/>
          <p:cNvSpPr/>
          <p:nvPr/>
        </p:nvSpPr>
        <p:spPr>
          <a:xfrm>
            <a:off x="1331640" y="1772640"/>
            <a:ext cx="7488000" cy="3743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p:txBody>
      </p:sp>
      <p:pic>
        <p:nvPicPr>
          <p:cNvPr id="91" name="Image 4" descr=""/>
          <p:cNvPicPr/>
          <p:nvPr/>
        </p:nvPicPr>
        <p:blipFill>
          <a:blip r:embed="rId1"/>
          <a:stretch/>
        </p:blipFill>
        <p:spPr>
          <a:xfrm>
            <a:off x="35640" y="188640"/>
            <a:ext cx="935280" cy="980640"/>
          </a:xfrm>
          <a:prstGeom prst="rect">
            <a:avLst/>
          </a:prstGeom>
          <a:ln>
            <a:noFill/>
          </a:ln>
        </p:spPr>
      </p:pic>
      <p:pic>
        <p:nvPicPr>
          <p:cNvPr id="92" name="Image 5" descr=""/>
          <p:cNvPicPr/>
          <p:nvPr/>
        </p:nvPicPr>
        <p:blipFill>
          <a:blip r:embed="rId2"/>
          <a:stretch/>
        </p:blipFill>
        <p:spPr>
          <a:xfrm>
            <a:off x="6228360" y="5877360"/>
            <a:ext cx="2447640" cy="490320"/>
          </a:xfrm>
          <a:prstGeom prst="rect">
            <a:avLst/>
          </a:prstGeom>
          <a:ln>
            <a:noFill/>
          </a:ln>
        </p:spPr>
      </p:pic>
      <p:sp>
        <p:nvSpPr>
          <p:cNvPr id="93" name="CustomShape 3"/>
          <p:cNvSpPr/>
          <p:nvPr/>
        </p:nvSpPr>
        <p:spPr>
          <a:xfrm>
            <a:off x="2173680" y="2072520"/>
            <a:ext cx="183960" cy="368640"/>
          </a:xfrm>
          <a:prstGeom prst="rect">
            <a:avLst/>
          </a:prstGeom>
          <a:noFill/>
          <a:ln>
            <a:noFill/>
          </a:ln>
        </p:spPr>
        <p:style>
          <a:lnRef idx="0"/>
          <a:fillRef idx="0"/>
          <a:effectRef idx="0"/>
          <a:fontRef idx="minor"/>
        </p:style>
      </p:sp>
      <p:sp>
        <p:nvSpPr>
          <p:cNvPr id="94" name="CustomShape 4"/>
          <p:cNvSpPr/>
          <p:nvPr/>
        </p:nvSpPr>
        <p:spPr>
          <a:xfrm>
            <a:off x="1403640" y="1340640"/>
            <a:ext cx="7606800" cy="4529160"/>
          </a:xfrm>
          <a:prstGeom prst="rect">
            <a:avLst/>
          </a:prstGeom>
          <a:noFill/>
          <a:ln>
            <a:noFill/>
          </a:ln>
        </p:spPr>
        <p:style>
          <a:lnRef idx="0"/>
          <a:fillRef idx="0"/>
          <a:effectRef idx="0"/>
          <a:fontRef idx="minor"/>
        </p:style>
        <p:txBody>
          <a:bodyPr lIns="90000" rIns="90000" tIns="45000" bIns="45000"/>
          <a:p>
            <a:pPr>
              <a:lnSpc>
                <a:spcPct val="80000"/>
              </a:lnSpc>
            </a:pPr>
            <a:endParaRPr/>
          </a:p>
          <a:p>
            <a:pPr>
              <a:lnSpc>
                <a:spcPct val="80000"/>
              </a:lnSpc>
              <a:buFont typeface="Arial"/>
              <a:buChar char="•"/>
            </a:pPr>
            <a:r>
              <a:rPr b="1" lang="fr-FR" strike="noStrike">
                <a:solidFill>
                  <a:srgbClr val="000000"/>
                </a:solidFill>
                <a:latin typeface="Calibri"/>
                <a:ea typeface="DejaVu Sans"/>
              </a:rPr>
              <a:t>Possibilité dans le FEAMP de soutenir  la compensation des surcoûts que subissent les opérateurs lors de la pêche, de l’élevage, de la transformation et de l’écoulement de certains produits de la pêche et de l’aquaculture provenant des RUP.</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Enveloppe  : 86 450 000 € soit 12 350 000 € pour les RUP  françaises. </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La Région Guadeloupe accompagnée du cabinet de consultant OREADE Brèche, la Direction de la Mer et les représentants des professionnels : forte mobilisation depuis un an pour la rédaction du plan de compensation de la Guadeloupe.</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Transmission  de la première version du plan par courrier cosigné par Mme la Préfète et M. le PCR, le 19 novembre 2014. Finalisation en mars 2015 après de nombreux allers retours entre la DPMA et la région.</a:t>
            </a:r>
            <a:endParaRPr/>
          </a:p>
          <a:p>
            <a:pPr>
              <a:lnSpc>
                <a:spcPct val="80000"/>
              </a:lnSpc>
            </a:pPr>
            <a:endParaRPr/>
          </a:p>
          <a:p>
            <a:pPr>
              <a:lnSpc>
                <a:spcPct val="80000"/>
              </a:lnSpc>
              <a:buFont typeface="Arial"/>
              <a:buChar char="•"/>
            </a:pPr>
            <a:r>
              <a:rPr b="1" lang="fr-FR" strike="noStrike">
                <a:solidFill>
                  <a:srgbClr val="000000"/>
                </a:solidFill>
                <a:latin typeface="Calibri"/>
                <a:ea typeface="DejaVu Sans"/>
              </a:rPr>
              <a:t>L’enveloppe financière  nécessaire à la mise en œuvre appréciée pour la Guadeloupe à hauteur de 26 331 087 € sur la période 2014-2020.</a:t>
            </a:r>
            <a:endParaRPr/>
          </a:p>
          <a:p>
            <a:pPr>
              <a:lnSpc>
                <a:spcPct val="80000"/>
              </a:lnSpc>
            </a:pP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CustomShape 1"/>
          <p:cNvSpPr/>
          <p:nvPr/>
        </p:nvSpPr>
        <p:spPr>
          <a:xfrm>
            <a:off x="1331640" y="1772640"/>
            <a:ext cx="7488000" cy="3743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p:txBody>
      </p:sp>
      <p:pic>
        <p:nvPicPr>
          <p:cNvPr id="96" name="Image 4" descr=""/>
          <p:cNvPicPr/>
          <p:nvPr/>
        </p:nvPicPr>
        <p:blipFill>
          <a:blip r:embed="rId1"/>
          <a:stretch/>
        </p:blipFill>
        <p:spPr>
          <a:xfrm>
            <a:off x="35640" y="188640"/>
            <a:ext cx="935280" cy="980640"/>
          </a:xfrm>
          <a:prstGeom prst="rect">
            <a:avLst/>
          </a:prstGeom>
          <a:ln>
            <a:noFill/>
          </a:ln>
        </p:spPr>
      </p:pic>
      <p:pic>
        <p:nvPicPr>
          <p:cNvPr id="97" name="Image 5" descr=""/>
          <p:cNvPicPr/>
          <p:nvPr/>
        </p:nvPicPr>
        <p:blipFill>
          <a:blip r:embed="rId2"/>
          <a:stretch/>
        </p:blipFill>
        <p:spPr>
          <a:xfrm>
            <a:off x="6228360" y="5877360"/>
            <a:ext cx="2447640" cy="490320"/>
          </a:xfrm>
          <a:prstGeom prst="rect">
            <a:avLst/>
          </a:prstGeom>
          <a:ln>
            <a:noFill/>
          </a:ln>
        </p:spPr>
      </p:pic>
      <p:sp>
        <p:nvSpPr>
          <p:cNvPr id="98" name="CustomShape 2"/>
          <p:cNvSpPr/>
          <p:nvPr/>
        </p:nvSpPr>
        <p:spPr>
          <a:xfrm>
            <a:off x="2173680" y="2072520"/>
            <a:ext cx="183960" cy="368640"/>
          </a:xfrm>
          <a:prstGeom prst="rect">
            <a:avLst/>
          </a:prstGeom>
          <a:noFill/>
          <a:ln>
            <a:noFill/>
          </a:ln>
        </p:spPr>
        <p:style>
          <a:lnRef idx="0"/>
          <a:fillRef idx="0"/>
          <a:effectRef idx="0"/>
          <a:fontRef idx="minor"/>
        </p:style>
      </p:sp>
      <p:pic>
        <p:nvPicPr>
          <p:cNvPr id="99" name="Picture 4" descr=""/>
          <p:cNvPicPr/>
          <p:nvPr/>
        </p:nvPicPr>
        <p:blipFill>
          <a:blip r:embed="rId3"/>
          <a:stretch/>
        </p:blipFill>
        <p:spPr>
          <a:xfrm>
            <a:off x="1043640" y="0"/>
            <a:ext cx="8099640" cy="67406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1403640" y="260640"/>
            <a:ext cx="7560000" cy="935280"/>
          </a:xfrm>
          <a:prstGeom prst="rect">
            <a:avLst/>
          </a:prstGeom>
          <a:solidFill>
            <a:srgbClr val="dce6f2"/>
          </a:solidFill>
          <a:ln w="38160">
            <a:solidFill>
              <a:srgbClr val="1f497d"/>
            </a:solidFill>
            <a:round/>
          </a:ln>
        </p:spPr>
        <p:style>
          <a:lnRef idx="0"/>
          <a:fillRef idx="0"/>
          <a:effectRef idx="0"/>
          <a:fontRef idx="minor"/>
        </p:style>
        <p:txBody>
          <a:bodyPr lIns="90000" rIns="90000" tIns="45000" bIns="45000" anchor="ctr"/>
          <a:p>
            <a:pPr algn="ctr">
              <a:lnSpc>
                <a:spcPct val="100000"/>
              </a:lnSpc>
            </a:pPr>
            <a:r>
              <a:rPr b="1" lang="fr-FR" sz="2200" strike="noStrike">
                <a:solidFill>
                  <a:srgbClr val="ff6600"/>
                </a:solidFill>
                <a:latin typeface="Calibri"/>
              </a:rPr>
              <a:t>Calendrier  prévisionnel de travail</a:t>
            </a:r>
            <a:endParaRPr/>
          </a:p>
        </p:txBody>
      </p:sp>
      <p:sp>
        <p:nvSpPr>
          <p:cNvPr id="101" name="CustomShape 2"/>
          <p:cNvSpPr/>
          <p:nvPr/>
        </p:nvSpPr>
        <p:spPr>
          <a:xfrm>
            <a:off x="1331640" y="1772640"/>
            <a:ext cx="7488000" cy="3743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p:txBody>
      </p:sp>
      <p:pic>
        <p:nvPicPr>
          <p:cNvPr id="102" name="Image 4" descr=""/>
          <p:cNvPicPr/>
          <p:nvPr/>
        </p:nvPicPr>
        <p:blipFill>
          <a:blip r:embed="rId1"/>
          <a:stretch/>
        </p:blipFill>
        <p:spPr>
          <a:xfrm>
            <a:off x="35640" y="188640"/>
            <a:ext cx="935280" cy="980640"/>
          </a:xfrm>
          <a:prstGeom prst="rect">
            <a:avLst/>
          </a:prstGeom>
          <a:ln>
            <a:noFill/>
          </a:ln>
        </p:spPr>
      </p:pic>
      <p:pic>
        <p:nvPicPr>
          <p:cNvPr id="103" name="Image 5" descr=""/>
          <p:cNvPicPr/>
          <p:nvPr/>
        </p:nvPicPr>
        <p:blipFill>
          <a:blip r:embed="rId2"/>
          <a:stretch/>
        </p:blipFill>
        <p:spPr>
          <a:xfrm>
            <a:off x="6228360" y="5877360"/>
            <a:ext cx="2447640" cy="490320"/>
          </a:xfrm>
          <a:prstGeom prst="rect">
            <a:avLst/>
          </a:prstGeom>
          <a:ln>
            <a:noFill/>
          </a:ln>
        </p:spPr>
      </p:pic>
      <p:sp>
        <p:nvSpPr>
          <p:cNvPr id="104" name="CustomShape 3"/>
          <p:cNvSpPr/>
          <p:nvPr/>
        </p:nvSpPr>
        <p:spPr>
          <a:xfrm>
            <a:off x="2173680" y="2072520"/>
            <a:ext cx="183960" cy="368640"/>
          </a:xfrm>
          <a:prstGeom prst="rect">
            <a:avLst/>
          </a:prstGeom>
          <a:noFill/>
          <a:ln>
            <a:noFill/>
          </a:ln>
        </p:spPr>
        <p:style>
          <a:lnRef idx="0"/>
          <a:fillRef idx="0"/>
          <a:effectRef idx="0"/>
          <a:fontRef idx="minor"/>
        </p:style>
      </p:sp>
      <p:sp>
        <p:nvSpPr>
          <p:cNvPr id="105" name="CustomShape 4"/>
          <p:cNvSpPr/>
          <p:nvPr/>
        </p:nvSpPr>
        <p:spPr>
          <a:xfrm>
            <a:off x="6588000" y="6237360"/>
            <a:ext cx="2133000" cy="475560"/>
          </a:xfrm>
          <a:prstGeom prst="rect">
            <a:avLst/>
          </a:prstGeom>
          <a:noFill/>
          <a:ln>
            <a:noFill/>
          </a:ln>
        </p:spPr>
        <p:style>
          <a:lnRef idx="0"/>
          <a:fillRef idx="0"/>
          <a:effectRef idx="0"/>
          <a:fontRef idx="minor"/>
        </p:style>
        <p:txBody>
          <a:bodyPr lIns="90000" rIns="90000" tIns="45000" bIns="45000" anchor="ctr"/>
          <a:p>
            <a:pPr algn="r">
              <a:lnSpc>
                <a:spcPct val="100000"/>
              </a:lnSpc>
            </a:pPr>
            <a:fld id="{1B839C82-AFE6-4566-B429-8F502A2BC240}" type="slidenum">
              <a:rPr lang="fr-FR" sz="1200" strike="noStrike">
                <a:solidFill>
                  <a:srgbClr val="8b8b8b"/>
                </a:solidFill>
                <a:latin typeface="Calibri"/>
              </a:rPr>
              <a:t>&lt;numéro&gt;</a:t>
            </a:fld>
            <a:endParaRPr/>
          </a:p>
        </p:txBody>
      </p:sp>
      <p:sp>
        <p:nvSpPr>
          <p:cNvPr id="106" name="CustomShape 5"/>
          <p:cNvSpPr/>
          <p:nvPr/>
        </p:nvSpPr>
        <p:spPr>
          <a:xfrm>
            <a:off x="1044720" y="2060640"/>
            <a:ext cx="6982560" cy="646920"/>
          </a:xfrm>
          <a:prstGeom prst="leftRightArrow">
            <a:avLst>
              <a:gd name="adj1" fmla="val 56861"/>
              <a:gd name="adj2" fmla="val 138292"/>
            </a:avLst>
          </a:prstGeom>
          <a:solidFill>
            <a:srgbClr val="00ffff"/>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1" lang="fr-FR" strike="noStrike">
                <a:solidFill>
                  <a:srgbClr val="000000"/>
                </a:solidFill>
                <a:latin typeface="Calibri"/>
                <a:ea typeface="DejaVu Sans"/>
              </a:rPr>
              <a:t>2014</a:t>
            </a:r>
            <a:endParaRPr/>
          </a:p>
        </p:txBody>
      </p:sp>
      <p:sp>
        <p:nvSpPr>
          <p:cNvPr id="107" name="CustomShape 6"/>
          <p:cNvSpPr/>
          <p:nvPr/>
        </p:nvSpPr>
        <p:spPr>
          <a:xfrm>
            <a:off x="2109240" y="1341360"/>
            <a:ext cx="1432800" cy="686880"/>
          </a:xfrm>
          <a:prstGeom prst="rect">
            <a:avLst/>
          </a:prstGeom>
          <a:solidFill>
            <a:srgbClr val="ffffff"/>
          </a:solidFill>
          <a:ln>
            <a:noFill/>
          </a:ln>
        </p:spPr>
        <p:style>
          <a:lnRef idx="0"/>
          <a:fillRef idx="0"/>
          <a:effectRef idx="0"/>
          <a:fontRef idx="minor"/>
        </p:style>
        <p:txBody>
          <a:bodyPr lIns="54000" rIns="54000" tIns="46800" bIns="46800"/>
          <a:p>
            <a:r>
              <a:rPr lang="fr-FR" sz="1300" strike="noStrike">
                <a:solidFill>
                  <a:srgbClr val="0000ff"/>
                </a:solidFill>
                <a:latin typeface="Calibri"/>
                <a:ea typeface="DejaVu Sans"/>
              </a:rPr>
              <a:t>Adoption du règl</a:t>
            </a:r>
            <a:r>
              <a:rPr lang="fr-FR" sz="1300" strike="noStrike" baseline="30000">
                <a:solidFill>
                  <a:srgbClr val="0000ff"/>
                </a:solidFill>
                <a:latin typeface="Calibri"/>
                <a:ea typeface="DejaVu Sans"/>
              </a:rPr>
              <a:t>t</a:t>
            </a:r>
            <a:r>
              <a:rPr lang="fr-FR" sz="1300" strike="noStrike">
                <a:solidFill>
                  <a:srgbClr val="0000ff"/>
                </a:solidFill>
                <a:latin typeface="Calibri"/>
                <a:ea typeface="DejaVu Sans"/>
              </a:rPr>
              <a:t> FEAMP :</a:t>
            </a:r>
            <a:endParaRPr/>
          </a:p>
          <a:p>
            <a:pPr algn="ctr">
              <a:lnSpc>
                <a:spcPct val="100000"/>
              </a:lnSpc>
            </a:pPr>
            <a:r>
              <a:rPr lang="fr-FR" sz="1300" strike="noStrike">
                <a:solidFill>
                  <a:srgbClr val="0000ff"/>
                </a:solidFill>
                <a:latin typeface="Calibri"/>
                <a:ea typeface="DejaVu Sans"/>
              </a:rPr>
              <a:t>15 mai 2014</a:t>
            </a:r>
            <a:endParaRPr/>
          </a:p>
        </p:txBody>
      </p:sp>
      <p:sp>
        <p:nvSpPr>
          <p:cNvPr id="108" name="CustomShape 7"/>
          <p:cNvSpPr/>
          <p:nvPr/>
        </p:nvSpPr>
        <p:spPr>
          <a:xfrm>
            <a:off x="3611880" y="1268280"/>
            <a:ext cx="1282320" cy="885240"/>
          </a:xfrm>
          <a:prstGeom prst="rect">
            <a:avLst/>
          </a:prstGeom>
          <a:solidFill>
            <a:srgbClr val="ffffff"/>
          </a:solidFill>
          <a:ln>
            <a:noFill/>
          </a:ln>
        </p:spPr>
        <p:style>
          <a:lnRef idx="0"/>
          <a:fillRef idx="0"/>
          <a:effectRef idx="0"/>
          <a:fontRef idx="minor"/>
        </p:style>
        <p:txBody>
          <a:bodyPr lIns="54000" rIns="54000" tIns="46800" bIns="46800"/>
          <a:p>
            <a:pPr algn="ctr">
              <a:lnSpc>
                <a:spcPct val="100000"/>
              </a:lnSpc>
            </a:pPr>
            <a:r>
              <a:rPr lang="fr-FR" sz="1300" strike="noStrike">
                <a:solidFill>
                  <a:srgbClr val="0000ff"/>
                </a:solidFill>
                <a:latin typeface="Calibri"/>
                <a:ea typeface="DejaVu Sans"/>
              </a:rPr>
              <a:t>Notification des enveloppes aux Etats membres : 12 juin 2014</a:t>
            </a:r>
            <a:endParaRPr/>
          </a:p>
        </p:txBody>
      </p:sp>
      <p:sp>
        <p:nvSpPr>
          <p:cNvPr id="109" name="CustomShape 8"/>
          <p:cNvSpPr/>
          <p:nvPr/>
        </p:nvSpPr>
        <p:spPr>
          <a:xfrm>
            <a:off x="5115600" y="1341360"/>
            <a:ext cx="1494720" cy="1082880"/>
          </a:xfrm>
          <a:prstGeom prst="rect">
            <a:avLst/>
          </a:prstGeom>
          <a:solidFill>
            <a:srgbClr val="ffffff"/>
          </a:solidFill>
          <a:ln>
            <a:noFill/>
          </a:ln>
        </p:spPr>
        <p:style>
          <a:lnRef idx="0"/>
          <a:fillRef idx="0"/>
          <a:effectRef idx="0"/>
          <a:fontRef idx="minor"/>
        </p:style>
        <p:txBody>
          <a:bodyPr lIns="54000" rIns="54000" tIns="46800" bIns="46800"/>
          <a:p>
            <a:r>
              <a:rPr lang="fr-FR" sz="1300" strike="noStrike">
                <a:solidFill>
                  <a:srgbClr val="0000ff"/>
                </a:solidFill>
                <a:latin typeface="Calibri"/>
                <a:ea typeface="DejaVu Sans"/>
              </a:rPr>
              <a:t>Adoption de l’accord de partenariat français :</a:t>
            </a:r>
            <a:endParaRPr/>
          </a:p>
          <a:p>
            <a:pPr algn="ctr">
              <a:lnSpc>
                <a:spcPct val="100000"/>
              </a:lnSpc>
            </a:pPr>
            <a:r>
              <a:rPr lang="fr-FR" sz="1300" strike="noStrike">
                <a:solidFill>
                  <a:srgbClr val="0000ff"/>
                </a:solidFill>
                <a:latin typeface="Calibri"/>
                <a:ea typeface="DejaVu Sans"/>
              </a:rPr>
              <a:t>8 août 2014</a:t>
            </a:r>
            <a:endParaRPr/>
          </a:p>
        </p:txBody>
      </p:sp>
      <p:sp>
        <p:nvSpPr>
          <p:cNvPr id="110" name="CustomShape 9"/>
          <p:cNvSpPr/>
          <p:nvPr/>
        </p:nvSpPr>
        <p:spPr>
          <a:xfrm>
            <a:off x="1008000" y="2754360"/>
            <a:ext cx="1150200" cy="7293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cc0000"/>
                </a:solidFill>
                <a:latin typeface="Calibri"/>
                <a:ea typeface="DejaVu Sans"/>
              </a:rPr>
              <a:t>21 janvier : séminaire FEAMP n°1</a:t>
            </a:r>
            <a:endParaRPr/>
          </a:p>
        </p:txBody>
      </p:sp>
      <p:sp>
        <p:nvSpPr>
          <p:cNvPr id="111" name="CustomShape 10"/>
          <p:cNvSpPr/>
          <p:nvPr/>
        </p:nvSpPr>
        <p:spPr>
          <a:xfrm>
            <a:off x="2214720" y="2733840"/>
            <a:ext cx="1150200" cy="7293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cc0000"/>
                </a:solidFill>
                <a:latin typeface="Calibri"/>
                <a:ea typeface="DejaVu Sans"/>
              </a:rPr>
              <a:t>7 mai : séminaire FEAMP n°2</a:t>
            </a:r>
            <a:endParaRPr/>
          </a:p>
        </p:txBody>
      </p:sp>
      <p:sp>
        <p:nvSpPr>
          <p:cNvPr id="112" name="CustomShape 11"/>
          <p:cNvSpPr/>
          <p:nvPr/>
        </p:nvSpPr>
        <p:spPr>
          <a:xfrm>
            <a:off x="5054760" y="2733840"/>
            <a:ext cx="1294560" cy="7293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cc0000"/>
                </a:solidFill>
                <a:latin typeface="Calibri"/>
                <a:ea typeface="DejaVu Sans"/>
              </a:rPr>
              <a:t>12 septembre : séminaire FEAMP n°3</a:t>
            </a:r>
            <a:endParaRPr/>
          </a:p>
        </p:txBody>
      </p:sp>
      <p:sp>
        <p:nvSpPr>
          <p:cNvPr id="113" name="CustomShape 12"/>
          <p:cNvSpPr/>
          <p:nvPr/>
        </p:nvSpPr>
        <p:spPr>
          <a:xfrm>
            <a:off x="3365640" y="2800440"/>
            <a:ext cx="1223280" cy="637560"/>
          </a:xfrm>
          <a:prstGeom prst="flowChartAlternateProcess">
            <a:avLst/>
          </a:prstGeom>
          <a:noFill/>
          <a:ln w="15840">
            <a:solidFill>
              <a:srgbClr val="800000"/>
            </a:solidFill>
            <a:miter/>
          </a:ln>
        </p:spPr>
        <p:style>
          <a:lnRef idx="0"/>
          <a:fillRef idx="0"/>
          <a:effectRef idx="0"/>
          <a:fontRef idx="minor"/>
        </p:style>
        <p:txBody>
          <a:bodyPr lIns="90000" rIns="90000" tIns="45000" bIns="45000" anchor="ctr"/>
          <a:p>
            <a:pPr algn="ctr">
              <a:lnSpc>
                <a:spcPct val="100000"/>
              </a:lnSpc>
            </a:pPr>
            <a:r>
              <a:rPr b="1" lang="fr-FR" sz="1200" strike="noStrike">
                <a:solidFill>
                  <a:srgbClr val="cc0000"/>
                </a:solidFill>
                <a:latin typeface="Calibri"/>
                <a:ea typeface="DejaVu Sans"/>
              </a:rPr>
              <a:t>22 juillet : comité Etat-Régions FEAMP</a:t>
            </a:r>
            <a:endParaRPr/>
          </a:p>
        </p:txBody>
      </p:sp>
      <p:sp>
        <p:nvSpPr>
          <p:cNvPr id="114" name="CustomShape 13"/>
          <p:cNvSpPr/>
          <p:nvPr/>
        </p:nvSpPr>
        <p:spPr>
          <a:xfrm>
            <a:off x="4248000" y="3618000"/>
            <a:ext cx="1367640" cy="862920"/>
          </a:xfrm>
          <a:prstGeom prst="roundRect">
            <a:avLst>
              <a:gd name="adj" fmla="val 13910"/>
            </a:avLst>
          </a:prstGeom>
          <a:noFill/>
          <a:ln w="25560">
            <a:solidFill>
              <a:srgbClr val="ff6600"/>
            </a:solidFill>
            <a:round/>
          </a:ln>
        </p:spPr>
        <p:style>
          <a:lnRef idx="0"/>
          <a:fillRef idx="0"/>
          <a:effectRef idx="0"/>
          <a:fontRef idx="minor"/>
        </p:style>
        <p:txBody>
          <a:bodyPr lIns="90000" rIns="90000" tIns="45000" bIns="45000" anchor="ctr"/>
          <a:p>
            <a:pPr algn="ctr">
              <a:lnSpc>
                <a:spcPct val="100000"/>
              </a:lnSpc>
            </a:pPr>
            <a:r>
              <a:rPr lang="fr-FR" sz="1000" strike="noStrike">
                <a:solidFill>
                  <a:srgbClr val="cc0000"/>
                </a:solidFill>
                <a:latin typeface="Arial"/>
                <a:ea typeface="DejaVu Sans"/>
              </a:rPr>
              <a:t>9 septembre : première proposition de maquette financière FEAMP</a:t>
            </a:r>
            <a:endParaRPr/>
          </a:p>
        </p:txBody>
      </p:sp>
      <p:sp>
        <p:nvSpPr>
          <p:cNvPr id="115" name="CustomShape 14"/>
          <p:cNvSpPr/>
          <p:nvPr/>
        </p:nvSpPr>
        <p:spPr>
          <a:xfrm>
            <a:off x="5688000" y="3618000"/>
            <a:ext cx="1799640" cy="862920"/>
          </a:xfrm>
          <a:prstGeom prst="roundRect">
            <a:avLst>
              <a:gd name="adj" fmla="val 13910"/>
            </a:avLst>
          </a:prstGeom>
          <a:noFill/>
          <a:ln w="25560">
            <a:solidFill>
              <a:srgbClr val="ff6600"/>
            </a:solidFill>
            <a:round/>
          </a:ln>
        </p:spPr>
        <p:style>
          <a:lnRef idx="0"/>
          <a:fillRef idx="0"/>
          <a:effectRef idx="0"/>
          <a:fontRef idx="minor"/>
        </p:style>
        <p:txBody>
          <a:bodyPr lIns="90000" rIns="90000" tIns="45000" bIns="45000" anchor="ctr"/>
          <a:p>
            <a:pPr algn="ctr">
              <a:lnSpc>
                <a:spcPct val="100000"/>
              </a:lnSpc>
            </a:pPr>
            <a:r>
              <a:rPr lang="fr-FR" sz="1000" strike="noStrike">
                <a:solidFill>
                  <a:srgbClr val="cc0000"/>
                </a:solidFill>
                <a:latin typeface="Arial"/>
                <a:ea typeface="DejaVu Sans"/>
              </a:rPr>
              <a:t>Octobre – novembre : répartition des enveloppes régionales ; délibération des Conseils régionaux</a:t>
            </a:r>
            <a:endParaRPr/>
          </a:p>
        </p:txBody>
      </p:sp>
      <p:sp>
        <p:nvSpPr>
          <p:cNvPr id="116" name="CustomShape 15"/>
          <p:cNvSpPr/>
          <p:nvPr/>
        </p:nvSpPr>
        <p:spPr>
          <a:xfrm>
            <a:off x="6227640" y="5045040"/>
            <a:ext cx="1151640" cy="288360"/>
          </a:xfrm>
          <a:prstGeom prst="roundRect">
            <a:avLst>
              <a:gd name="adj" fmla="val 13910"/>
            </a:avLst>
          </a:prstGeom>
          <a:solidFill>
            <a:srgbClr val="00ff00"/>
          </a:solidFill>
          <a:ln w="9360">
            <a:solidFill>
              <a:schemeClr val="tx1"/>
            </a:solidFill>
            <a:round/>
          </a:ln>
        </p:spPr>
        <p:style>
          <a:lnRef idx="0"/>
          <a:fillRef idx="0"/>
          <a:effectRef idx="0"/>
          <a:fontRef idx="minor"/>
        </p:style>
        <p:txBody>
          <a:bodyPr wrap="none" lIns="90000" rIns="90000" tIns="45000" bIns="45000" anchor="ctr"/>
          <a:p>
            <a:pPr algn="ctr">
              <a:lnSpc>
                <a:spcPct val="100000"/>
              </a:lnSpc>
            </a:pPr>
            <a:r>
              <a:rPr lang="fr-FR" sz="1200" strike="noStrike">
                <a:solidFill>
                  <a:srgbClr val="000000"/>
                </a:solidFill>
                <a:latin typeface="Arial"/>
                <a:ea typeface="DejaVu Sans"/>
              </a:rPr>
              <a:t>ESE</a:t>
            </a:r>
            <a:endParaRPr/>
          </a:p>
        </p:txBody>
      </p:sp>
      <p:sp>
        <p:nvSpPr>
          <p:cNvPr id="117" name="CustomShape 16"/>
          <p:cNvSpPr/>
          <p:nvPr/>
        </p:nvSpPr>
        <p:spPr>
          <a:xfrm>
            <a:off x="5292720" y="4756320"/>
            <a:ext cx="791280" cy="504000"/>
          </a:xfrm>
          <a:prstGeom prst="rect">
            <a:avLst/>
          </a:prstGeom>
          <a:solidFill>
            <a:srgbClr val="00ff00"/>
          </a:solidFill>
          <a:ln w="9360">
            <a:solidFill>
              <a:srgbClr val="808080"/>
            </a:solidFill>
            <a:round/>
          </a:ln>
        </p:spPr>
        <p:style>
          <a:lnRef idx="0"/>
          <a:fillRef idx="0"/>
          <a:effectRef idx="0"/>
          <a:fontRef idx="minor"/>
        </p:style>
        <p:txBody>
          <a:bodyPr lIns="90000" rIns="90000" tIns="45000" bIns="45000" anchor="ctr"/>
          <a:p>
            <a:pPr algn="ctr">
              <a:lnSpc>
                <a:spcPct val="100000"/>
              </a:lnSpc>
            </a:pPr>
            <a:r>
              <a:rPr b="1" lang="fr-FR" sz="1400" strike="noStrike">
                <a:solidFill>
                  <a:srgbClr val="000000"/>
                </a:solidFill>
                <a:latin typeface="Arial"/>
                <a:ea typeface="DejaVu Sans"/>
              </a:rPr>
              <a:t>V1 du PO</a:t>
            </a:r>
            <a:endParaRPr/>
          </a:p>
        </p:txBody>
      </p:sp>
      <p:sp>
        <p:nvSpPr>
          <p:cNvPr id="118" name="CustomShape 17"/>
          <p:cNvSpPr/>
          <p:nvPr/>
        </p:nvSpPr>
        <p:spPr>
          <a:xfrm>
            <a:off x="6227640" y="4684680"/>
            <a:ext cx="1151640" cy="286560"/>
          </a:xfrm>
          <a:prstGeom prst="roundRect">
            <a:avLst>
              <a:gd name="adj" fmla="val 13910"/>
            </a:avLst>
          </a:prstGeom>
          <a:solidFill>
            <a:srgbClr val="00ff00"/>
          </a:solidFill>
          <a:ln w="9360">
            <a:solidFill>
              <a:schemeClr val="tx1"/>
            </a:solidFill>
            <a:round/>
          </a:ln>
        </p:spPr>
        <p:style>
          <a:lnRef idx="0"/>
          <a:fillRef idx="0"/>
          <a:effectRef idx="0"/>
          <a:fontRef idx="minor"/>
        </p:style>
        <p:txBody>
          <a:bodyPr wrap="none" lIns="90000" rIns="90000" tIns="45000" bIns="45000" anchor="ctr"/>
          <a:p>
            <a:pPr algn="ctr">
              <a:lnSpc>
                <a:spcPct val="100000"/>
              </a:lnSpc>
            </a:pPr>
            <a:r>
              <a:rPr lang="fr-FR" sz="1200" strike="noStrike">
                <a:solidFill>
                  <a:srgbClr val="000000"/>
                </a:solidFill>
                <a:latin typeface="Arial"/>
                <a:ea typeface="DejaVu Sans"/>
              </a:rPr>
              <a:t>Éval. ex-ante</a:t>
            </a:r>
            <a:endParaRPr/>
          </a:p>
        </p:txBody>
      </p:sp>
      <p:sp>
        <p:nvSpPr>
          <p:cNvPr id="119" name="CustomShape 18"/>
          <p:cNvSpPr/>
          <p:nvPr/>
        </p:nvSpPr>
        <p:spPr>
          <a:xfrm>
            <a:off x="7524720" y="4724280"/>
            <a:ext cx="720000" cy="516240"/>
          </a:xfrm>
          <a:prstGeom prst="rect">
            <a:avLst/>
          </a:prstGeom>
          <a:solidFill>
            <a:srgbClr val="339966"/>
          </a:solidFill>
          <a:ln w="9360">
            <a:solidFill>
              <a:srgbClr val="969696"/>
            </a:solidFill>
            <a:miter/>
          </a:ln>
        </p:spPr>
        <p:style>
          <a:lnRef idx="0"/>
          <a:fillRef idx="0"/>
          <a:effectRef idx="0"/>
          <a:fontRef idx="minor"/>
        </p:style>
        <p:txBody>
          <a:bodyPr lIns="90000" rIns="90000" tIns="45000" bIns="45000"/>
          <a:p>
            <a:pPr algn="ctr">
              <a:lnSpc>
                <a:spcPct val="100000"/>
              </a:lnSpc>
            </a:pPr>
            <a:r>
              <a:rPr b="1" lang="fr-FR" sz="1400" strike="noStrike">
                <a:solidFill>
                  <a:srgbClr val="000000"/>
                </a:solidFill>
                <a:latin typeface="Arial"/>
                <a:ea typeface="DejaVu Sans"/>
              </a:rPr>
              <a:t>V2 du PO</a:t>
            </a:r>
            <a:endParaRPr/>
          </a:p>
        </p:txBody>
      </p:sp>
      <p:sp>
        <p:nvSpPr>
          <p:cNvPr id="120" name="Line 19"/>
          <p:cNvSpPr/>
          <p:nvPr/>
        </p:nvSpPr>
        <p:spPr>
          <a:xfrm>
            <a:off x="8275320" y="2636640"/>
            <a:ext cx="0" cy="1079640"/>
          </a:xfrm>
          <a:prstGeom prst="line">
            <a:avLst/>
          </a:prstGeom>
          <a:ln w="9360">
            <a:solidFill>
              <a:schemeClr val="tx1"/>
            </a:solidFill>
            <a:round/>
            <a:headEnd len="med" type="stealth" w="lg"/>
          </a:ln>
        </p:spPr>
      </p:sp>
      <p:sp>
        <p:nvSpPr>
          <p:cNvPr id="121" name="CustomShape 20"/>
          <p:cNvSpPr/>
          <p:nvPr/>
        </p:nvSpPr>
        <p:spPr>
          <a:xfrm>
            <a:off x="7686720" y="3716280"/>
            <a:ext cx="1115280" cy="791280"/>
          </a:xfrm>
          <a:prstGeom prst="rect">
            <a:avLst/>
          </a:prstGeom>
          <a:noFill/>
          <a:ln w="19080">
            <a:solidFill>
              <a:schemeClr val="accent2"/>
            </a:solidFill>
            <a:miter/>
          </a:ln>
        </p:spPr>
        <p:style>
          <a:lnRef idx="0"/>
          <a:fillRef idx="0"/>
          <a:effectRef idx="0"/>
          <a:fontRef idx="minor"/>
        </p:style>
        <p:txBody>
          <a:bodyPr lIns="90000" rIns="90000" tIns="45000" bIns="45000" anchor="ctr"/>
          <a:p>
            <a:pPr algn="ctr">
              <a:lnSpc>
                <a:spcPct val="100000"/>
              </a:lnSpc>
            </a:pPr>
            <a:r>
              <a:rPr b="1" lang="fr-FR" sz="1200" strike="noStrike">
                <a:solidFill>
                  <a:srgbClr val="000099"/>
                </a:solidFill>
                <a:latin typeface="Calibri"/>
                <a:ea typeface="DejaVu Sans"/>
              </a:rPr>
              <a:t>Mi mars 2015 :</a:t>
            </a:r>
            <a:r>
              <a:rPr lang="fr-FR" sz="1200" strike="noStrike">
                <a:solidFill>
                  <a:srgbClr val="000099"/>
                </a:solidFill>
                <a:latin typeface="Calibri"/>
                <a:ea typeface="DejaVu Sans"/>
              </a:rPr>
              <a:t> transmission du PO à la Commission</a:t>
            </a:r>
            <a:r>
              <a:rPr lang="fr-FR" sz="1200" strike="noStrike">
                <a:solidFill>
                  <a:srgbClr val="000000"/>
                </a:solidFill>
                <a:latin typeface="Calibri"/>
                <a:ea typeface="DejaVu Sans"/>
              </a:rPr>
              <a:t> </a:t>
            </a:r>
            <a:endParaRPr/>
          </a:p>
        </p:txBody>
      </p:sp>
      <p:sp>
        <p:nvSpPr>
          <p:cNvPr id="122" name="CustomShape 21"/>
          <p:cNvSpPr/>
          <p:nvPr/>
        </p:nvSpPr>
        <p:spPr>
          <a:xfrm>
            <a:off x="1476360" y="4113360"/>
            <a:ext cx="1799640" cy="367560"/>
          </a:xfrm>
          <a:prstGeom prst="rect">
            <a:avLst/>
          </a:prstGeom>
          <a:noFill/>
          <a:ln>
            <a:noFill/>
          </a:ln>
        </p:spPr>
        <p:style>
          <a:lnRef idx="0"/>
          <a:fillRef idx="0"/>
          <a:effectRef idx="0"/>
          <a:fontRef idx="minor"/>
        </p:style>
      </p:sp>
    </p:spTree>
  </p:cSld>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22" presetSubtype="8">
                                  <p:stCondLst>
                                    <p:cond delay="0"/>
                                  </p:stCondLst>
                                  <p:childTnLst>
                                    <p:set>
                                      <p:cBhvr>
                                        <p:cTn id="16" dur="1" fill="hold">
                                          <p:stCondLst>
                                            <p:cond delay="0"/>
                                          </p:stCondLst>
                                        </p:cTn>
                                        <p:attrNameLst>
                                          <p:attrName>style.visibility</p:attrName>
                                        </p:attrNameLst>
                                      </p:cBhvr>
                                      <p:to>
                                        <p:strVal val="visible"/>
                                      </p:to>
                                    </p:set>
                                    <p:animEffect filter="wipe(left)" transition="in">
                                      <p:cBhvr additive="repl">
                                        <p:cTn id="17" dur="500"/>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22" presetSubtype="8">
                                  <p:stCondLst>
                                    <p:cond delay="0"/>
                                  </p:stCondLst>
                                  <p:childTnLst>
                                    <p:set>
                                      <p:cBhvr>
                                        <p:cTn id="21" dur="1" fill="hold">
                                          <p:stCondLst>
                                            <p:cond delay="0"/>
                                          </p:stCondLst>
                                        </p:cTn>
                                        <p:attrNameLst>
                                          <p:attrName>style.visibility</p:attrName>
                                        </p:attrNameLst>
                                      </p:cBhvr>
                                      <p:to>
                                        <p:strVal val="visible"/>
                                      </p:to>
                                    </p:set>
                                    <p:animEffect filter="wipe(left)" transition="in">
                                      <p:cBhvr additive="repl">
                                        <p:cTn id="22" dur="500"/>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2" presetSubtype="8">
                                  <p:stCondLst>
                                    <p:cond delay="0"/>
                                  </p:stCondLst>
                                  <p:childTnLst>
                                    <p:set>
                                      <p:cBhvr>
                                        <p:cTn id="26" dur="1" fill="hold">
                                          <p:stCondLst>
                                            <p:cond delay="0"/>
                                          </p:stCondLst>
                                        </p:cTn>
                                        <p:attrNameLst>
                                          <p:attrName>style.visibility</p:attrName>
                                        </p:attrNameLst>
                                      </p:cBhvr>
                                      <p:to>
                                        <p:strVal val="visible"/>
                                      </p:to>
                                    </p:set>
                                    <p:animEffect filter="wipe(left)" transition="in">
                                      <p:cBhvr additive="repl">
                                        <p:cTn id="27"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